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bmp" ContentType="image/bmp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44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14" r:id="rId41"/>
    <p:sldId id="330" r:id="rId42"/>
    <p:sldId id="31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54317-EF63-5248-BEA5-89A06ED35603}" type="datetimeFigureOut">
              <a:rPr lang="en-US" smtClean="0"/>
              <a:t>2/24/2015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901BB-D429-9B49-A13B-CC2A89709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0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DA78173E-82D8-524B-B41A-5E56F85FC2E4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4156075" y="0"/>
            <a:ext cx="12192000" cy="9144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06863" y="954088"/>
            <a:ext cx="2533650" cy="666908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Answer:  take lots of images, average them</a:t>
            </a:r>
          </a:p>
        </p:txBody>
      </p:sp>
    </p:spTree>
    <p:extLst>
      <p:ext uri="{BB962C8B-B14F-4D97-AF65-F5344CB8AC3E}">
        <p14:creationId xmlns:p14="http://schemas.microsoft.com/office/powerpoint/2010/main" val="194314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4A69A14-E817-0A4A-B772-ED8A0EFD3181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6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C8ABE3E9-D2EB-EE4F-80FA-7E4DE59DCEAF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73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2B32D60-D409-8848-80BD-3776B4E70BC3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3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62F740C-15D3-4B42-8B4F-94E9A3C1643B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35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4AB2E35-CB5B-3241-A96F-0B7484C701E6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77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0967260-38E8-EA41-9F65-74497E5A1F9B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I always walk through the argument on the left rather carefully; it gives some insight into the</a:t>
            </a:r>
          </a:p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significance of impulse responses or point spread functions.</a:t>
            </a:r>
          </a:p>
        </p:txBody>
      </p:sp>
    </p:spTree>
    <p:extLst>
      <p:ext uri="{BB962C8B-B14F-4D97-AF65-F5344CB8AC3E}">
        <p14:creationId xmlns:p14="http://schemas.microsoft.com/office/powerpoint/2010/main" val="4077943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52833AC1-6298-934C-B804-BCDE15438E3D}" type="slidenum">
              <a:rPr lang="en-US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I always walk through the argument on the left rather carefully; it gives some insight into the</a:t>
            </a:r>
          </a:p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significance of impulse responses or point spread functions.</a:t>
            </a:r>
          </a:p>
        </p:txBody>
      </p:sp>
    </p:spTree>
    <p:extLst>
      <p:ext uri="{BB962C8B-B14F-4D97-AF65-F5344CB8AC3E}">
        <p14:creationId xmlns:p14="http://schemas.microsoft.com/office/powerpoint/2010/main" val="3177071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D519442-3F0F-6F46-9315-F3E33C56A144}" type="slidenum">
              <a:rPr lang="en-US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0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B4C40A5-AE7D-884C-AB37-DC4ADCAE4390}" type="slidenum">
              <a:rPr lang="en-US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79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003A128-3E4B-1949-BA80-96F6F0C0CDC4}" type="slidenum">
              <a:rPr lang="en-US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9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054D64A-0D84-864C-A4BD-90ED3A00D4E0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96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785EB53-712D-D34D-94A6-EFCE4BBAC888}" type="slidenum">
              <a:rPr lang="en-US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AA0F421-1BA3-994B-9866-BB1DE9FCBF12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15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C1B542C-FAD8-F847-B64A-FD6FA29CA82A}" type="slidenum">
              <a:rPr lang="en-US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Linear vs. quadratic in mask size</a:t>
            </a:r>
          </a:p>
        </p:txBody>
      </p:sp>
    </p:spTree>
    <p:extLst>
      <p:ext uri="{BB962C8B-B14F-4D97-AF65-F5344CB8AC3E}">
        <p14:creationId xmlns:p14="http://schemas.microsoft.com/office/powerpoint/2010/main" val="525453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C661793-C6D3-A347-A483-443D5B8A9092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19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56E4B229-0E02-CE40-8C03-FCA5456EC7AF}" type="slidenum">
              <a:rPr lang="en-US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F45EE56-AF1A-A642-ACD7-9B74ACDF2CA5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98550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81" tIns="44941" rIns="89881" bIns="44941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Linearity of median filter: try filter([0 0 0; 0 1 0; 0 0 0] + [1 1 1; 1 1 2; 2 2 2])</a:t>
            </a:r>
          </a:p>
        </p:txBody>
      </p:sp>
    </p:spTree>
    <p:extLst>
      <p:ext uri="{BB962C8B-B14F-4D97-AF65-F5344CB8AC3E}">
        <p14:creationId xmlns:p14="http://schemas.microsoft.com/office/powerpoint/2010/main" val="1991103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10221D2-8A5D-574F-8C1D-0C33E0F5FB2F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3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3C3C216-C208-3A40-84B7-208C4B9F5D95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1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43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25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C08E6D15-D4E5-734F-9FCF-A8F564854F78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45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5F46023-0B4B-2842-B85F-6337549B45BD}" type="slidenum">
              <a:rPr lang="en-US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2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5B95AF8E-0CCA-514F-A44F-DCB562E5B25B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68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E325D3D-E19B-834A-9139-FEDABC734403}" type="slidenum">
              <a:rPr lang="en-US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9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5FD0007-CEA8-B747-8D07-4C2710450DF1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80B44B2-62B6-154A-9039-A1B65DA253F8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5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0448E29-856C-014B-9A2E-B1A0C771E003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5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F815695-FC9F-C141-BD23-69B20FCDC25C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95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AB4F697-1504-234A-845A-E256E89674BA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67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E101DEC-1EC9-214E-97BF-1E13F250B976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6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A99A6D-9E77-4845-8508-43E9AF21CDD2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594FE9-BA15-6842-BC2B-6CD3C4AD96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3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4C94BF-E3D1-784D-808D-3D1F50E6112C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9039C-5DB1-5F46-BABB-F2819F01D4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B4B66E-908E-8041-91AF-7332FA7BC143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6C493-FB55-D64C-B603-05EA2B665A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20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4E73C7-1F24-5F49-946F-65A717AA21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259661-DF26-3D4D-A946-B865100E53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1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C1F89-6F6D-764D-B8D9-31D985F3B1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9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17AA9-F9FA-6747-BBF7-7A945D1FCC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10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18B03-F396-6E42-9E60-411FC72826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0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21F8DC-12FF-3047-B2D9-991D1C5D1D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80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D9FDB4-4AD5-224B-875F-BD7FFB6106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3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4C0B8F-3C7C-8E47-90A2-9ABD999C2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4B4F13-20CD-E743-91C7-BA73E13C7CC0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6C9924-EE1D-0447-9B30-D7CE1D70E8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3F4B27-06E1-9246-ABCC-1C731D49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1D837-52F8-BB41-BCE0-486CA77C81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47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C790C7-93BA-C84F-865D-D755024AC6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6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1350E672-F794-3B49-ADA5-07E5F487D8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39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3CB844D0-C140-AD47-AD27-637618B7F0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61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B32108F6-4485-1744-AA8A-59D3A3AC0D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33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8B762EF-772F-D64B-A4FA-AB3DA64B5B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52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E606B69-CFF6-C447-9003-8779EE65C4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10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AE08AD46-D4D0-FF40-B5FB-08A0260D6B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76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6F05BE6-39C2-9A41-BD5E-85D2DD5E8D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1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E79433-CAE2-CF40-8A6C-F7D5084A75AA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3A9F51-1CB5-6F44-ACCD-1DE4BB149F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06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A2B2783-AB65-2A4D-B265-96C1AF14B3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7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B79DF9AD-D82C-8645-A0C9-81D57822AC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3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98A3DCE-72BA-E947-B9B9-F39DA6BDDD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395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1CE90308-AFD0-D047-A11A-6620490863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15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A10FCE25-BD5B-4B4F-8DF6-98E656929A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9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3F411C-B1B1-9D48-A7F9-2B54D25F5C43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CBDC2-BAE8-6042-A570-647F6CAFC6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AD37DD-DFF6-124B-AD74-FEAE302B3149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3F8E5-3BC4-5E42-BBC2-CD7A5BB62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6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201512-FB19-3F4B-8C00-BFA259E6B572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B0251-B745-F543-9BAF-952B4D8DC8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10B686-D9FB-DC4A-A397-66FDE1D48666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4CDA59-DF7E-8E40-A3CF-9BC698139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8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3ACFCE-AB55-D84D-AD92-E107EE40ED2F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B47537-3B76-CF49-8062-8B4CEB3B7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2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7682D3-B9C6-D941-9D34-1A8204570049}" type="datetimeFigureOut">
              <a:rPr lang="en-US"/>
              <a:pPr/>
              <a:t>2/24/2015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2C3F87-5DCB-1E4A-831C-51174B7893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3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6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43D7F54-A0A5-E141-8501-3C5F91B1BAFE}" type="datetimeFigureOut">
              <a:rPr lang="en-US"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2/24/2015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35B368E-365C-0B49-A8B9-BE9E6F60AFFE}" type="slidenum">
              <a:rPr lang="en-US"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2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lbertus Extra Bold" pitchFamily="34" charset="0"/>
          <a:ea typeface="ＭＳ Ｐゴシック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lbertus Extra Bold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dobe Caslon Pro" pitchFamily="18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2306A00-1BD5-A045-91A5-F792D082F60C}" type="slidenum">
              <a:rPr lang="en-US">
                <a:latin typeface="Arial" charset="0"/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8DBCF1C-6ECB-1A41-AB60-AF9B0A6EF5E7}" type="slidenum">
              <a:rPr lang="en-US"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4.jpe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5.bm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25.bm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1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jpe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65.b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png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3.png"/><Relationship Id="rId5" Type="http://schemas.openxmlformats.org/officeDocument/2006/relationships/tags" Target="../tags/tag4.xml"/><Relationship Id="rId10" Type="http://schemas.openxmlformats.org/officeDocument/2006/relationships/image" Target="../media/image2.wmf"/><Relationship Id="rId4" Type="http://schemas.openxmlformats.org/officeDocument/2006/relationships/tags" Target="../tags/tag3.xml"/><Relationship Id="rId9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jpeg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Image Filtering</a:t>
            </a:r>
          </a:p>
        </p:txBody>
      </p:sp>
      <p:pic>
        <p:nvPicPr>
          <p:cNvPr id="186371" name="Picture 2" descr="http://www.allspammedup.com/wp-content/uploads/2010/12/contentfilte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209800"/>
            <a:ext cx="42862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6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grpSp>
        <p:nvGrpSpPr>
          <p:cNvPr id="195587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9559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59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59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59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59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559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59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59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60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560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560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95588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sp>
        <p:nvSpPr>
          <p:cNvPr id="195589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solidFill>
                  <a:prstClr val="black"/>
                </a:solidFill>
                <a:latin typeface="Times" charset="0"/>
                <a:cs typeface="Arial" charset="0"/>
              </a:rPr>
              <a:t>?</a:t>
            </a:r>
          </a:p>
        </p:txBody>
      </p:sp>
      <p:pic>
        <p:nvPicPr>
          <p:cNvPr id="19559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591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8906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grpSp>
        <p:nvGrpSpPr>
          <p:cNvPr id="19661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9661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1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1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2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2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662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2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2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2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662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2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2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2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3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3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3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663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9661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3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sp>
        <p:nvSpPr>
          <p:cNvPr id="196614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Filtered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(no change)</a:t>
            </a:r>
          </a:p>
        </p:txBody>
      </p:sp>
      <p:pic>
        <p:nvPicPr>
          <p:cNvPr id="19661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6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9229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grpSp>
        <p:nvGrpSpPr>
          <p:cNvPr id="197635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9764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764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764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65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9763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37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sp>
        <p:nvSpPr>
          <p:cNvPr id="197638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solidFill>
                  <a:prstClr val="black"/>
                </a:solidFill>
                <a:latin typeface="Times" charset="0"/>
                <a:cs typeface="Arial" charset="0"/>
              </a:rPr>
              <a:t>?</a:t>
            </a:r>
          </a:p>
        </p:txBody>
      </p:sp>
      <p:sp>
        <p:nvSpPr>
          <p:cNvPr id="197639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2213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grpSp>
        <p:nvGrpSpPr>
          <p:cNvPr id="198659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9866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6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6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6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867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7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7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7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7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9867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7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7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7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7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8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8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68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9866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61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pic>
        <p:nvPicPr>
          <p:cNvPr id="198662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3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8664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Shifted left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By 1 pixel</a:t>
            </a:r>
          </a:p>
        </p:txBody>
      </p:sp>
      <p:sp>
        <p:nvSpPr>
          <p:cNvPr id="198665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2281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solidFill>
                  <a:prstClr val="black"/>
                </a:solidFill>
                <a:latin typeface="Times" charset="0"/>
                <a:cs typeface="Arial" charset="0"/>
              </a:rPr>
              <a:t>?</a:t>
            </a:r>
          </a:p>
        </p:txBody>
      </p:sp>
      <p:grpSp>
        <p:nvGrpSpPr>
          <p:cNvPr id="199686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199688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99690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1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2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3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4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5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6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7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8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99699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0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1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2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3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4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5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9706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pic>
          <p:nvPicPr>
            <p:cNvPr id="199689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9687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727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grpSp>
        <p:nvGrpSpPr>
          <p:cNvPr id="200709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20071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0071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1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1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1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1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2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2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2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2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072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2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2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2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2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2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3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073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pic>
          <p:nvPicPr>
            <p:cNvPr id="20071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0710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11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Blur (with a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box filter)</a:t>
            </a:r>
          </a:p>
        </p:txBody>
      </p:sp>
      <p:sp>
        <p:nvSpPr>
          <p:cNvPr id="200712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7649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pic>
        <p:nvPicPr>
          <p:cNvPr id="201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732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grpSp>
        <p:nvGrpSpPr>
          <p:cNvPr id="201733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201756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01758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59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0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1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2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3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4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5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6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1767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68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69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70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71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72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73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774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pic>
          <p:nvPicPr>
            <p:cNvPr id="201757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173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201739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0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1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2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3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01744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5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6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7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1748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49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50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51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52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53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54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1755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201735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solidFill>
                  <a:prstClr val="black"/>
                </a:solidFill>
                <a:latin typeface="Times" charset="0"/>
                <a:cs typeface="Arial" charset="0"/>
              </a:rPr>
              <a:t>-</a:t>
            </a:r>
          </a:p>
        </p:txBody>
      </p:sp>
      <p:sp>
        <p:nvSpPr>
          <p:cNvPr id="201736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solidFill>
                  <a:prstClr val="black"/>
                </a:solidFill>
                <a:latin typeface="Times" charset="0"/>
                <a:cs typeface="Arial" charset="0"/>
              </a:rPr>
              <a:t>?</a:t>
            </a:r>
          </a:p>
        </p:txBody>
      </p:sp>
      <p:sp>
        <p:nvSpPr>
          <p:cNvPr id="201737" name="Text Box 45"/>
          <p:cNvSpPr txBox="1">
            <a:spLocks noChangeArrowheads="1"/>
          </p:cNvSpPr>
          <p:nvPr/>
        </p:nvSpPr>
        <p:spPr bwMode="auto">
          <a:xfrm>
            <a:off x="2895600" y="43434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(Note that filter sums to 1)</a:t>
            </a:r>
          </a:p>
        </p:txBody>
      </p:sp>
      <p:sp>
        <p:nvSpPr>
          <p:cNvPr id="201738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1441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Practice with linear filters</a:t>
            </a:r>
          </a:p>
        </p:txBody>
      </p:sp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" charset="0"/>
                <a:cs typeface="Arial" charset="0"/>
              </a:rPr>
              <a:t>Original</a:t>
            </a:r>
          </a:p>
        </p:txBody>
      </p:sp>
      <p:grpSp>
        <p:nvGrpSpPr>
          <p:cNvPr id="202757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202780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02782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3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4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5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6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7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8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89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90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02791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2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3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4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5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6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7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2798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pic>
          <p:nvPicPr>
            <p:cNvPr id="202781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758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202763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64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65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66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67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02768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69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70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71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202772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3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4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5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6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7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8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779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202759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solidFill>
                  <a:prstClr val="black"/>
                </a:solidFill>
                <a:latin typeface="Times" charset="0"/>
                <a:cs typeface="Arial" charset="0"/>
              </a:rPr>
              <a:t>-</a:t>
            </a:r>
          </a:p>
        </p:txBody>
      </p:sp>
      <p:sp>
        <p:nvSpPr>
          <p:cNvPr id="202760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prstClr val="black"/>
                </a:solidFill>
                <a:cs typeface="Arial" charset="0"/>
              </a:rPr>
              <a:t>Sharpening filter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>
                <a:solidFill>
                  <a:prstClr val="black"/>
                </a:solidFill>
                <a:cs typeface="Arial" charset="0"/>
              </a:rPr>
              <a:t> Accentuates differences with local average</a:t>
            </a:r>
          </a:p>
        </p:txBody>
      </p:sp>
      <p:pic>
        <p:nvPicPr>
          <p:cNvPr id="202761" name="Picture 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62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4639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Sharpening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838200" y="2057400"/>
          <a:ext cx="3252788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7" name="Image" r:id="rId3" imgW="3253089" imgH="3253089" progId="Photoshop.Image.4">
                  <p:embed/>
                </p:oleObj>
              </mc:Choice>
              <mc:Fallback>
                <p:oleObj name="Image" r:id="rId3" imgW="3253089" imgH="325308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057400"/>
                        <a:ext cx="3252788" cy="325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495800" y="2057400"/>
          <a:ext cx="3252788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8" name="Image" r:id="rId5" imgW="3253089" imgH="3253089" progId="Photoshop.Image.4">
                  <p:embed/>
                </p:oleObj>
              </mc:Choice>
              <mc:Fallback>
                <p:oleObj name="Image" r:id="rId5" imgW="3253089" imgH="325308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057400"/>
                        <a:ext cx="3252788" cy="325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2362200" y="5462588"/>
            <a:ext cx="874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rPr>
              <a:t>before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5486400" y="5462588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rPr>
              <a:t>after</a:t>
            </a:r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6681788" y="6519863"/>
            <a:ext cx="2462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credit: Bill Freeman</a:t>
            </a:r>
          </a:p>
        </p:txBody>
      </p:sp>
    </p:spTree>
    <p:extLst>
      <p:ext uri="{BB962C8B-B14F-4D97-AF65-F5344CB8AC3E}">
        <p14:creationId xmlns:p14="http://schemas.microsoft.com/office/powerpoint/2010/main" val="45711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Blurring the G component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446088" y="2092325"/>
          <a:ext cx="2516187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4" name="Image" r:id="rId3" imgW="2516061" imgH="3367455" progId="Photoshop.Image.4">
                  <p:embed/>
                </p:oleObj>
              </mc:Choice>
              <mc:Fallback>
                <p:oleObj name="Image" r:id="rId3" imgW="2516061" imgH="3367455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092325"/>
                        <a:ext cx="2516187" cy="336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2" name="Group 4"/>
          <p:cNvGrpSpPr>
            <a:grpSpLocks/>
          </p:cNvGrpSpPr>
          <p:nvPr/>
        </p:nvGrpSpPr>
        <p:grpSpPr bwMode="auto">
          <a:xfrm>
            <a:off x="6248400" y="1101725"/>
            <a:ext cx="2913063" cy="5003800"/>
            <a:chOff x="2009" y="576"/>
            <a:chExt cx="1835" cy="3152"/>
          </a:xfrm>
        </p:grpSpPr>
        <p:sp>
          <p:nvSpPr>
            <p:cNvPr id="11276" name="Text Box 5"/>
            <p:cNvSpPr txBox="1">
              <a:spLocks noChangeArrowheads="1"/>
            </p:cNvSpPr>
            <p:nvPr/>
          </p:nvSpPr>
          <p:spPr bwMode="auto">
            <a:xfrm>
              <a:off x="3600" y="1082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R</a:t>
              </a:r>
            </a:p>
          </p:txBody>
        </p:sp>
        <p:graphicFrame>
          <p:nvGraphicFramePr>
            <p:cNvPr id="11268" name="Object 4"/>
            <p:cNvGraphicFramePr>
              <a:graphicFrameLocks noChangeAspect="1"/>
            </p:cNvGraphicFramePr>
            <p:nvPr/>
          </p:nvGraphicFramePr>
          <p:xfrm>
            <a:off x="2009" y="576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745" name="Image" r:id="rId5" imgW="2503353" imgH="1651959" progId="Photoshop.Image.4">
                    <p:embed/>
                  </p:oleObj>
                </mc:Choice>
                <mc:Fallback>
                  <p:oleObj name="Image" r:id="rId5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9" y="576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7" name="Text Box 7"/>
            <p:cNvSpPr txBox="1">
              <a:spLocks noChangeArrowheads="1"/>
            </p:cNvSpPr>
            <p:nvPr/>
          </p:nvSpPr>
          <p:spPr bwMode="auto">
            <a:xfrm>
              <a:off x="3585" y="201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G</a:t>
              </a:r>
            </a:p>
          </p:txBody>
        </p:sp>
        <p:graphicFrame>
          <p:nvGraphicFramePr>
            <p:cNvPr id="11269" name="Object 5"/>
            <p:cNvGraphicFramePr>
              <a:graphicFrameLocks noChangeAspect="1"/>
            </p:cNvGraphicFramePr>
            <p:nvPr/>
          </p:nvGraphicFramePr>
          <p:xfrm>
            <a:off x="2009" y="2688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746" name="Image" r:id="rId7" imgW="2503353" imgH="1651959" progId="Photoshop.Image.4">
                    <p:embed/>
                  </p:oleObj>
                </mc:Choice>
                <mc:Fallback>
                  <p:oleObj name="Image" r:id="rId7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9" y="2688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8" name="Text Box 9"/>
            <p:cNvSpPr txBox="1">
              <a:spLocks noChangeArrowheads="1"/>
            </p:cNvSpPr>
            <p:nvPr/>
          </p:nvSpPr>
          <p:spPr bwMode="auto">
            <a:xfrm>
              <a:off x="3600" y="309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B</a:t>
              </a:r>
            </a:p>
          </p:txBody>
        </p:sp>
        <p:graphicFrame>
          <p:nvGraphicFramePr>
            <p:cNvPr id="11270" name="Object 6"/>
            <p:cNvGraphicFramePr>
              <a:graphicFrameLocks noChangeAspect="1"/>
            </p:cNvGraphicFramePr>
            <p:nvPr/>
          </p:nvGraphicFramePr>
          <p:xfrm>
            <a:off x="2016" y="1632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747" name="Image" r:id="rId9" imgW="2503353" imgH="1651959" progId="Photoshop.Image.4">
                    <p:embed/>
                  </p:oleObj>
                </mc:Choice>
                <mc:Fallback>
                  <p:oleObj name="Image" r:id="rId9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32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6667" name="Object 3"/>
          <p:cNvGraphicFramePr>
            <a:graphicFrameLocks noChangeAspect="1"/>
          </p:cNvGraphicFramePr>
          <p:nvPr/>
        </p:nvGraphicFramePr>
        <p:xfrm>
          <a:off x="3352800" y="2092325"/>
          <a:ext cx="2516188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8" name="Image" r:id="rId11" imgW="2516061" imgH="3367455" progId="Photoshop.Image.4">
                  <p:embed/>
                </p:oleObj>
              </mc:Choice>
              <mc:Fallback>
                <p:oleObj name="Image" r:id="rId11" imgW="2516061" imgH="3367455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092325"/>
                        <a:ext cx="2516188" cy="336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12"/>
          <p:cNvSpPr txBox="1">
            <a:spLocks noChangeArrowheads="1"/>
          </p:cNvSpPr>
          <p:nvPr/>
        </p:nvSpPr>
        <p:spPr bwMode="auto">
          <a:xfrm>
            <a:off x="974725" y="5680075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cs typeface="Arial" charset="0"/>
              </a:rPr>
              <a:t>original</a:t>
            </a:r>
          </a:p>
        </p:txBody>
      </p:sp>
      <p:sp>
        <p:nvSpPr>
          <p:cNvPr id="11274" name="Text Box 13"/>
          <p:cNvSpPr txBox="1">
            <a:spLocks noChangeArrowheads="1"/>
          </p:cNvSpPr>
          <p:nvPr/>
        </p:nvSpPr>
        <p:spPr bwMode="auto">
          <a:xfrm>
            <a:off x="3871913" y="5638800"/>
            <a:ext cx="1385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cs typeface="Arial" charset="0"/>
              </a:rPr>
              <a:t>processed</a:t>
            </a:r>
          </a:p>
        </p:txBody>
      </p:sp>
      <p:sp>
        <p:nvSpPr>
          <p:cNvPr id="11275" name="TextBox 13"/>
          <p:cNvSpPr txBox="1">
            <a:spLocks noChangeArrowheads="1"/>
          </p:cNvSpPr>
          <p:nvPr/>
        </p:nvSpPr>
        <p:spPr bwMode="auto">
          <a:xfrm>
            <a:off x="6681788" y="6519863"/>
            <a:ext cx="2462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credit: Bill Freeman</a:t>
            </a:r>
          </a:p>
        </p:txBody>
      </p:sp>
    </p:spTree>
    <p:extLst>
      <p:ext uri="{BB962C8B-B14F-4D97-AF65-F5344CB8AC3E}">
        <p14:creationId xmlns:p14="http://schemas.microsoft.com/office/powerpoint/2010/main" val="20489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Overview of Filtering</a:t>
            </a:r>
          </a:p>
        </p:txBody>
      </p:sp>
      <p:sp>
        <p:nvSpPr>
          <p:cNvPr id="1873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dobe Caslon Pro" charset="0"/>
              </a:rPr>
              <a:t>Convolution</a:t>
            </a:r>
          </a:p>
          <a:p>
            <a:r>
              <a:rPr lang="en-US">
                <a:latin typeface="Adobe Caslon Pro" charset="0"/>
              </a:rPr>
              <a:t>Gaussian filtering</a:t>
            </a:r>
          </a:p>
          <a:p>
            <a:r>
              <a:rPr lang="en-US">
                <a:latin typeface="Adobe Caslon Pro" charset="0"/>
              </a:rPr>
              <a:t>Median filtering</a:t>
            </a:r>
          </a:p>
        </p:txBody>
      </p:sp>
    </p:spTree>
    <p:extLst>
      <p:ext uri="{BB962C8B-B14F-4D97-AF65-F5344CB8AC3E}">
        <p14:creationId xmlns:p14="http://schemas.microsoft.com/office/powerpoint/2010/main" val="27334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Blurring the R component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81000" y="2147888"/>
          <a:ext cx="2516188" cy="336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8" name="Image" r:id="rId3" imgW="2516061" imgH="3367455" progId="Photoshop.Image.4">
                  <p:embed/>
                </p:oleObj>
              </mc:Choice>
              <mc:Fallback>
                <p:oleObj name="Image" r:id="rId3" imgW="2516061" imgH="3367455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47888"/>
                        <a:ext cx="2516188" cy="336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4"/>
          <p:cNvSpPr txBox="1">
            <a:spLocks noChangeArrowheads="1"/>
          </p:cNvSpPr>
          <p:nvPr/>
        </p:nvSpPr>
        <p:spPr bwMode="auto">
          <a:xfrm>
            <a:off x="974725" y="5541963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cs typeface="Arial" charset="0"/>
              </a:rPr>
              <a:t>original</a:t>
            </a:r>
          </a:p>
        </p:txBody>
      </p:sp>
      <p:sp>
        <p:nvSpPr>
          <p:cNvPr id="12297" name="Text Box 5"/>
          <p:cNvSpPr txBox="1">
            <a:spLocks noChangeArrowheads="1"/>
          </p:cNvSpPr>
          <p:nvPr/>
        </p:nvSpPr>
        <p:spPr bwMode="auto">
          <a:xfrm>
            <a:off x="3871913" y="5500688"/>
            <a:ext cx="1385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cs typeface="Arial" charset="0"/>
              </a:rPr>
              <a:t>processed</a:t>
            </a:r>
          </a:p>
        </p:txBody>
      </p:sp>
      <p:grpSp>
        <p:nvGrpSpPr>
          <p:cNvPr id="12298" name="Group 6"/>
          <p:cNvGrpSpPr>
            <a:grpSpLocks/>
          </p:cNvGrpSpPr>
          <p:nvPr/>
        </p:nvGrpSpPr>
        <p:grpSpPr bwMode="auto">
          <a:xfrm>
            <a:off x="6096000" y="1219200"/>
            <a:ext cx="2919413" cy="5003800"/>
            <a:chOff x="2064" y="864"/>
            <a:chExt cx="1839" cy="3152"/>
          </a:xfrm>
        </p:grpSpPr>
        <p:sp>
          <p:nvSpPr>
            <p:cNvPr id="12300" name="Text Box 7"/>
            <p:cNvSpPr txBox="1">
              <a:spLocks noChangeArrowheads="1"/>
            </p:cNvSpPr>
            <p:nvPr/>
          </p:nvSpPr>
          <p:spPr bwMode="auto">
            <a:xfrm>
              <a:off x="3648" y="137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R</a:t>
              </a:r>
            </a:p>
          </p:txBody>
        </p:sp>
        <p:graphicFrame>
          <p:nvGraphicFramePr>
            <p:cNvPr id="12292" name="Object 4"/>
            <p:cNvGraphicFramePr>
              <a:graphicFrameLocks noChangeAspect="1"/>
            </p:cNvGraphicFramePr>
            <p:nvPr/>
          </p:nvGraphicFramePr>
          <p:xfrm>
            <a:off x="2064" y="1920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769" name="Image" r:id="rId5" imgW="2503353" imgH="1651959" progId="Photoshop.Image.4">
                    <p:embed/>
                  </p:oleObj>
                </mc:Choice>
                <mc:Fallback>
                  <p:oleObj name="Image" r:id="rId5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920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1" name="Text Box 9"/>
            <p:cNvSpPr txBox="1">
              <a:spLocks noChangeArrowheads="1"/>
            </p:cNvSpPr>
            <p:nvPr/>
          </p:nvSpPr>
          <p:spPr bwMode="auto">
            <a:xfrm>
              <a:off x="3648" y="230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G</a:t>
              </a:r>
            </a:p>
          </p:txBody>
        </p:sp>
        <p:graphicFrame>
          <p:nvGraphicFramePr>
            <p:cNvPr id="12293" name="Object 5"/>
            <p:cNvGraphicFramePr>
              <a:graphicFrameLocks noChangeAspect="1"/>
            </p:cNvGraphicFramePr>
            <p:nvPr/>
          </p:nvGraphicFramePr>
          <p:xfrm>
            <a:off x="2064" y="2976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770" name="Image" r:id="rId7" imgW="2503353" imgH="1651959" progId="Photoshop.Image.4">
                    <p:embed/>
                  </p:oleObj>
                </mc:Choice>
                <mc:Fallback>
                  <p:oleObj name="Image" r:id="rId7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976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2" name="Text Box 11"/>
            <p:cNvSpPr txBox="1">
              <a:spLocks noChangeArrowheads="1"/>
            </p:cNvSpPr>
            <p:nvPr/>
          </p:nvSpPr>
          <p:spPr bwMode="auto">
            <a:xfrm>
              <a:off x="3648" y="338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B</a:t>
              </a:r>
            </a:p>
          </p:txBody>
        </p:sp>
        <p:graphicFrame>
          <p:nvGraphicFramePr>
            <p:cNvPr id="12294" name="Object 6"/>
            <p:cNvGraphicFramePr>
              <a:graphicFrameLocks noChangeAspect="1"/>
            </p:cNvGraphicFramePr>
            <p:nvPr/>
          </p:nvGraphicFramePr>
          <p:xfrm>
            <a:off x="2064" y="864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771" name="Image" r:id="rId9" imgW="2503353" imgH="1651959" progId="Photoshop.Image.4">
                    <p:embed/>
                  </p:oleObj>
                </mc:Choice>
                <mc:Fallback>
                  <p:oleObj name="Image" r:id="rId9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864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7693" name="Object 3"/>
          <p:cNvGraphicFramePr>
            <a:graphicFrameLocks noChangeAspect="1"/>
          </p:cNvGraphicFramePr>
          <p:nvPr/>
        </p:nvGraphicFramePr>
        <p:xfrm>
          <a:off x="3352800" y="2133600"/>
          <a:ext cx="2516188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2" name="Image" r:id="rId11" imgW="2516061" imgH="3367455" progId="Photoshop.Image.4">
                  <p:embed/>
                </p:oleObj>
              </mc:Choice>
              <mc:Fallback>
                <p:oleObj name="Image" r:id="rId11" imgW="2516061" imgH="3367455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133600"/>
                        <a:ext cx="2516188" cy="336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9" name="TextBox 13"/>
          <p:cNvSpPr txBox="1">
            <a:spLocks noChangeArrowheads="1"/>
          </p:cNvSpPr>
          <p:nvPr/>
        </p:nvSpPr>
        <p:spPr bwMode="auto">
          <a:xfrm>
            <a:off x="6681788" y="6519863"/>
            <a:ext cx="2462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credit: Bill Freeman</a:t>
            </a:r>
          </a:p>
        </p:txBody>
      </p:sp>
    </p:spTree>
    <p:extLst>
      <p:ext uri="{BB962C8B-B14F-4D97-AF65-F5344CB8AC3E}">
        <p14:creationId xmlns:p14="http://schemas.microsoft.com/office/powerpoint/2010/main" val="324009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Blurring the B component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381000" y="2286000"/>
          <a:ext cx="2516188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2" name="Image" r:id="rId3" imgW="2516061" imgH="3367455" progId="Photoshop.Image.4">
                  <p:embed/>
                </p:oleObj>
              </mc:Choice>
              <mc:Fallback>
                <p:oleObj name="Image" r:id="rId3" imgW="2516061" imgH="3367455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86000"/>
                        <a:ext cx="2516188" cy="336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Text Box 4"/>
          <p:cNvSpPr txBox="1">
            <a:spLocks noChangeArrowheads="1"/>
          </p:cNvSpPr>
          <p:nvPr/>
        </p:nvSpPr>
        <p:spPr bwMode="auto">
          <a:xfrm>
            <a:off x="974725" y="5680075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charset="0"/>
                <a:cs typeface="Arial" charset="0"/>
              </a:rPr>
              <a:t>original</a:t>
            </a:r>
          </a:p>
        </p:txBody>
      </p:sp>
      <p:grpSp>
        <p:nvGrpSpPr>
          <p:cNvPr id="13321" name="Group 5"/>
          <p:cNvGrpSpPr>
            <a:grpSpLocks/>
          </p:cNvGrpSpPr>
          <p:nvPr/>
        </p:nvGrpSpPr>
        <p:grpSpPr bwMode="auto">
          <a:xfrm>
            <a:off x="6072188" y="1295400"/>
            <a:ext cx="2919412" cy="5080000"/>
            <a:chOff x="2064" y="816"/>
            <a:chExt cx="1839" cy="3200"/>
          </a:xfrm>
        </p:grpSpPr>
        <p:sp>
          <p:nvSpPr>
            <p:cNvPr id="13325" name="Text Box 6"/>
            <p:cNvSpPr txBox="1">
              <a:spLocks noChangeArrowheads="1"/>
            </p:cNvSpPr>
            <p:nvPr/>
          </p:nvSpPr>
          <p:spPr bwMode="auto">
            <a:xfrm>
              <a:off x="3648" y="137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R</a:t>
              </a:r>
            </a:p>
          </p:txBody>
        </p:sp>
        <p:graphicFrame>
          <p:nvGraphicFramePr>
            <p:cNvPr id="13316" name="Object 4"/>
            <p:cNvGraphicFramePr>
              <a:graphicFrameLocks noChangeAspect="1"/>
            </p:cNvGraphicFramePr>
            <p:nvPr/>
          </p:nvGraphicFramePr>
          <p:xfrm>
            <a:off x="2064" y="1920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93" name="Image" r:id="rId5" imgW="2503353" imgH="1651959" progId="Photoshop.Image.4">
                    <p:embed/>
                  </p:oleObj>
                </mc:Choice>
                <mc:Fallback>
                  <p:oleObj name="Image" r:id="rId5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920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Text Box 8"/>
            <p:cNvSpPr txBox="1">
              <a:spLocks noChangeArrowheads="1"/>
            </p:cNvSpPr>
            <p:nvPr/>
          </p:nvSpPr>
          <p:spPr bwMode="auto">
            <a:xfrm>
              <a:off x="3648" y="230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G</a:t>
              </a:r>
            </a:p>
          </p:txBody>
        </p:sp>
        <p:sp>
          <p:nvSpPr>
            <p:cNvPr id="13327" name="Text Box 9"/>
            <p:cNvSpPr txBox="1">
              <a:spLocks noChangeArrowheads="1"/>
            </p:cNvSpPr>
            <p:nvPr/>
          </p:nvSpPr>
          <p:spPr bwMode="auto">
            <a:xfrm>
              <a:off x="3648" y="338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B</a:t>
              </a:r>
            </a:p>
          </p:txBody>
        </p:sp>
        <p:graphicFrame>
          <p:nvGraphicFramePr>
            <p:cNvPr id="13317" name="Object 5"/>
            <p:cNvGraphicFramePr>
              <a:graphicFrameLocks noChangeAspect="1"/>
            </p:cNvGraphicFramePr>
            <p:nvPr/>
          </p:nvGraphicFramePr>
          <p:xfrm>
            <a:off x="2064" y="816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94" name="Image" r:id="rId7" imgW="2503353" imgH="1651959" progId="Photoshop.Image.4">
                    <p:embed/>
                  </p:oleObj>
                </mc:Choice>
                <mc:Fallback>
                  <p:oleObj name="Image" r:id="rId7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816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8" name="Object 6"/>
            <p:cNvGraphicFramePr>
              <a:graphicFrameLocks noChangeAspect="1"/>
            </p:cNvGraphicFramePr>
            <p:nvPr/>
          </p:nvGraphicFramePr>
          <p:xfrm>
            <a:off x="2064" y="2976"/>
            <a:ext cx="1577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95" name="Image" r:id="rId9" imgW="2503353" imgH="1651959" progId="Photoshop.Image.4">
                    <p:embed/>
                  </p:oleObj>
                </mc:Choice>
                <mc:Fallback>
                  <p:oleObj name="Image" r:id="rId9" imgW="2503353" imgH="1651959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976"/>
                          <a:ext cx="1577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198813" y="2320925"/>
            <a:ext cx="2516187" cy="3775075"/>
            <a:chOff x="3984" y="1392"/>
            <a:chExt cx="1585" cy="2378"/>
          </a:xfrm>
        </p:grpSpPr>
        <p:sp>
          <p:nvSpPr>
            <p:cNvPr id="13324" name="Text Box 13"/>
            <p:cNvSpPr txBox="1">
              <a:spLocks noChangeArrowheads="1"/>
            </p:cNvSpPr>
            <p:nvPr/>
          </p:nvSpPr>
          <p:spPr bwMode="auto">
            <a:xfrm>
              <a:off x="4320" y="3482"/>
              <a:ext cx="8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charset="0"/>
                  <a:cs typeface="Arial" charset="0"/>
                </a:rPr>
                <a:t>processed</a:t>
              </a:r>
            </a:p>
          </p:txBody>
        </p:sp>
        <p:graphicFrame>
          <p:nvGraphicFramePr>
            <p:cNvPr id="13315" name="Object 3"/>
            <p:cNvGraphicFramePr>
              <a:graphicFrameLocks noChangeAspect="1"/>
            </p:cNvGraphicFramePr>
            <p:nvPr/>
          </p:nvGraphicFramePr>
          <p:xfrm>
            <a:off x="3984" y="1392"/>
            <a:ext cx="1585" cy="2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796" name="Image" r:id="rId11" imgW="2516061" imgH="3367455" progId="Photoshop.Image.4">
                    <p:embed/>
                  </p:oleObj>
                </mc:Choice>
                <mc:Fallback>
                  <p:oleObj name="Image" r:id="rId11" imgW="2516061" imgH="3367455" progId="Photoshop.Image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392"/>
                          <a:ext cx="1585" cy="2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3" name="TextBox 14"/>
          <p:cNvSpPr txBox="1">
            <a:spLocks noChangeArrowheads="1"/>
          </p:cNvSpPr>
          <p:nvPr/>
        </p:nvSpPr>
        <p:spPr bwMode="auto">
          <a:xfrm>
            <a:off x="6681788" y="6519863"/>
            <a:ext cx="2462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credit: Bill Freeman</a:t>
            </a:r>
          </a:p>
        </p:txBody>
      </p:sp>
    </p:spTree>
    <p:extLst>
      <p:ext uri="{BB962C8B-B14F-4D97-AF65-F5344CB8AC3E}">
        <p14:creationId xmlns:p14="http://schemas.microsoft.com/office/powerpoint/2010/main" val="43000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Overview of Filtering</a:t>
            </a:r>
          </a:p>
        </p:txBody>
      </p:sp>
      <p:sp>
        <p:nvSpPr>
          <p:cNvPr id="2037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dobe Caslon Pro" charset="0"/>
              </a:rPr>
              <a:t>Convolution</a:t>
            </a:r>
          </a:p>
          <a:p>
            <a:r>
              <a:rPr lang="en-US">
                <a:solidFill>
                  <a:srgbClr val="FF0000"/>
                </a:solidFill>
                <a:latin typeface="Adobe Caslon Pro" charset="0"/>
              </a:rPr>
              <a:t>Gaussian filtering</a:t>
            </a:r>
          </a:p>
          <a:p>
            <a:r>
              <a:rPr lang="en-US">
                <a:latin typeface="Adobe Caslon Pro" charset="0"/>
              </a:rPr>
              <a:t>Median filtering</a:t>
            </a:r>
          </a:p>
        </p:txBody>
      </p:sp>
    </p:spTree>
    <p:extLst>
      <p:ext uri="{BB962C8B-B14F-4D97-AF65-F5344CB8AC3E}">
        <p14:creationId xmlns:p14="http://schemas.microsoft.com/office/powerpoint/2010/main" val="23318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Smoothing with box filter revisited</a:t>
            </a:r>
          </a:p>
        </p:txBody>
      </p:sp>
      <p:sp>
        <p:nvSpPr>
          <p:cNvPr id="20480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8486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Smoothing with an average actually doesn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t compare at all well with a defocused lens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Most obvious difference is that a single point of light viewed in a defocused lens looks like a fuzzy blob; but the averaging process would give a little square</a:t>
            </a:r>
          </a:p>
        </p:txBody>
      </p:sp>
      <p:pic>
        <p:nvPicPr>
          <p:cNvPr id="20480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267200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7" name="Text Box 10"/>
          <p:cNvSpPr txBox="1">
            <a:spLocks noChangeArrowheads="1"/>
          </p:cNvSpPr>
          <p:nvPr/>
        </p:nvSpPr>
        <p:spPr bwMode="auto">
          <a:xfrm>
            <a:off x="7467600" y="6553200"/>
            <a:ext cx="1662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22026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Smoothing with box filter revisited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848600" cy="3505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Smoothing with an average actually doesn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t compare at all well with a defocused lens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Most obvious difference is that a single point of light viewed in a defocused lens looks like a fuzzy blob; but the averaging process would give a little square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Better idea: to eliminate edge effects, weight contribution of neighborhood pixels according to their closeness to the center, like so:</a:t>
            </a:r>
          </a:p>
        </p:txBody>
      </p:sp>
      <p:pic>
        <p:nvPicPr>
          <p:cNvPr id="2058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9" name="Text Box 8"/>
          <p:cNvSpPr txBox="1">
            <a:spLocks noChangeArrowheads="1"/>
          </p:cNvSpPr>
          <p:nvPr/>
        </p:nvSpPr>
        <p:spPr bwMode="auto">
          <a:xfrm>
            <a:off x="3336925" y="6211888"/>
            <a:ext cx="176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“</a:t>
            </a: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fuzzy blob</a:t>
            </a:r>
            <a:r>
              <a:rPr lang="ja-JP" alt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”</a:t>
            </a: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05830" name="Text Box 10"/>
          <p:cNvSpPr txBox="1">
            <a:spLocks noChangeArrowheads="1"/>
          </p:cNvSpPr>
          <p:nvPr/>
        </p:nvSpPr>
        <p:spPr bwMode="auto">
          <a:xfrm>
            <a:off x="7467600" y="6553200"/>
            <a:ext cx="1662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25199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>
                <a:latin typeface="Arial" charset="0"/>
              </a:rPr>
              <a:t>Gaussian Kernel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410200"/>
            <a:ext cx="8839200" cy="1219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Constant factor at front makes volume sum to 1 (can be ignored, as we should re-normalize weights to sum to 1 in any case)</a:t>
            </a:r>
            <a:endParaRPr lang="en-US" sz="2400">
              <a:latin typeface="Courier New" charset="0"/>
            </a:endParaRPr>
          </a:p>
        </p:txBody>
      </p:sp>
      <p:pic>
        <p:nvPicPr>
          <p:cNvPr id="206852" name="Picture 4" descr="real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28600" y="2973388"/>
            <a:ext cx="2943225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19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41148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5" name="Text Box 7"/>
          <p:cNvSpPr txBox="1">
            <a:spLocks noChangeArrowheads="1"/>
          </p:cNvSpPr>
          <p:nvPr/>
        </p:nvSpPr>
        <p:spPr bwMode="auto">
          <a:xfrm>
            <a:off x="5437188" y="3105150"/>
            <a:ext cx="3478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ahoma" charset="0"/>
                <a:cs typeface="Arial" charset="0"/>
              </a:rPr>
              <a:t>0.003   0.013   0.022   0.013   0.003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ahoma" charset="0"/>
                <a:cs typeface="Arial" charset="0"/>
              </a:rPr>
              <a:t>0.013   0.059   0.097   0.059   0.013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ahoma" charset="0"/>
                <a:cs typeface="Arial" charset="0"/>
              </a:rPr>
              <a:t>0.022   0.097   0.159   0.097   0.022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ahoma" charset="0"/>
                <a:cs typeface="Arial" charset="0"/>
              </a:rPr>
              <a:t>0.013   0.059   0.097   0.059   0.013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Tahoma" charset="0"/>
                <a:cs typeface="Arial" charset="0"/>
              </a:rPr>
              <a:t>0.003   0.013   0.022   0.013   0.003</a:t>
            </a:r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6591300" y="4662488"/>
            <a:ext cx="1404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ahoma" charset="0"/>
                <a:cs typeface="Arial" charset="0"/>
                <a:sym typeface="Symbol" charset="0"/>
              </a:rPr>
              <a:t>5 x 5,  = 1</a:t>
            </a:r>
            <a:endParaRPr lang="en-US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206857" name="Rectangle 9"/>
          <p:cNvSpPr>
            <a:spLocks noChangeArrowheads="1"/>
          </p:cNvSpPr>
          <p:nvPr/>
        </p:nvSpPr>
        <p:spPr bwMode="auto">
          <a:xfrm>
            <a:off x="5410200" y="2819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6858" name="Text Box 10"/>
          <p:cNvSpPr txBox="1">
            <a:spLocks noChangeArrowheads="1"/>
          </p:cNvSpPr>
          <p:nvPr/>
        </p:nvSpPr>
        <p:spPr bwMode="auto">
          <a:xfrm>
            <a:off x="7010400" y="6397625"/>
            <a:ext cx="2092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C. Rasmussen</a:t>
            </a: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97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Choosing kernel width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>
                <a:latin typeface="Arial" charset="0"/>
              </a:rPr>
              <a:t>Gaussian filters have infinite support, but discrete filters use finite kernels</a:t>
            </a:r>
          </a:p>
        </p:txBody>
      </p:sp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789622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7" name="Text Box 7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23150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Choosing kernel width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>
                <a:latin typeface="Arial" charset="0"/>
              </a:rPr>
              <a:t>Rule of thumb: set filter half-width to about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3 </a:t>
            </a:r>
            <a:r>
              <a:rPr lang="en-US" i="1">
                <a:latin typeface="Arial" charset="0"/>
              </a:rPr>
              <a:t>σ</a:t>
            </a:r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47875"/>
            <a:ext cx="4721225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10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2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47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099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Example: Smoothing with a Gaussian</a:t>
            </a:r>
          </a:p>
        </p:txBody>
      </p:sp>
    </p:spTree>
    <p:extLst>
      <p:ext uri="{BB962C8B-B14F-4D97-AF65-F5344CB8AC3E}">
        <p14:creationId xmlns:p14="http://schemas.microsoft.com/office/powerpoint/2010/main" val="6867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Mean vs. Gaussian filtering</a:t>
            </a:r>
          </a:p>
        </p:txBody>
      </p:sp>
      <p:graphicFrame>
        <p:nvGraphicFramePr>
          <p:cNvPr id="19458" name="Object 3"/>
          <p:cNvGraphicFramePr>
            <a:graphicFrameLocks noChangeAspect="1"/>
          </p:cNvGraphicFramePr>
          <p:nvPr/>
        </p:nvGraphicFramePr>
        <p:xfrm>
          <a:off x="1295400" y="914400"/>
          <a:ext cx="63246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0" name="Photo Editor Photo" r:id="rId4" imgW="3828571" imgH="3572374" progId="MSPhotoEd.3">
                  <p:embed/>
                </p:oleObj>
              </mc:Choice>
              <mc:Fallback>
                <p:oleObj name="Photo Editor Photo" r:id="rId4" imgW="3828571" imgH="357237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14400"/>
                        <a:ext cx="6324600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3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Overview of Filtering</a:t>
            </a:r>
          </a:p>
        </p:txBody>
      </p:sp>
      <p:sp>
        <p:nvSpPr>
          <p:cNvPr id="1884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Adobe Caslon Pro" charset="0"/>
              </a:rPr>
              <a:t>Convolution</a:t>
            </a:r>
          </a:p>
          <a:p>
            <a:r>
              <a:rPr lang="en-US">
                <a:latin typeface="Adobe Caslon Pro" charset="0"/>
              </a:rPr>
              <a:t>Gaussian filtering</a:t>
            </a:r>
          </a:p>
          <a:p>
            <a:r>
              <a:rPr lang="en-US">
                <a:latin typeface="Adobe Caslon Pro" charset="0"/>
              </a:rPr>
              <a:t>Median filtering</a:t>
            </a:r>
          </a:p>
        </p:txBody>
      </p:sp>
    </p:spTree>
    <p:extLst>
      <p:ext uri="{BB962C8B-B14F-4D97-AF65-F5344CB8AC3E}">
        <p14:creationId xmlns:p14="http://schemas.microsoft.com/office/powerpoint/2010/main" val="215880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Gaussian filters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>
                <a:latin typeface="Arial" charset="0"/>
              </a:rPr>
              <a:t>Remove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high-frequency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components from the image (low-pass filter)</a:t>
            </a:r>
          </a:p>
          <a:p>
            <a:pPr>
              <a:buFontTx/>
              <a:buChar char="•"/>
            </a:pPr>
            <a:r>
              <a:rPr lang="en-US">
                <a:latin typeface="Arial" charset="0"/>
              </a:rPr>
              <a:t>Convolution with self is another Gaussian</a:t>
            </a:r>
          </a:p>
          <a:p>
            <a:pPr lvl="1"/>
            <a:r>
              <a:rPr lang="en-US">
                <a:latin typeface="Arial" charset="0"/>
              </a:rPr>
              <a:t>So can smooth with small-width kernel, repeat, and get same result as larger-width kernel would have</a:t>
            </a:r>
          </a:p>
          <a:p>
            <a:pPr lvl="1"/>
            <a:r>
              <a:rPr lang="en-US">
                <a:latin typeface="Arial" charset="0"/>
              </a:rPr>
              <a:t>Convolving two times with Gaussian kernel of width </a:t>
            </a:r>
            <a:r>
              <a:rPr lang="en-US" i="1">
                <a:latin typeface="Arial" charset="0"/>
              </a:rPr>
              <a:t>σ</a:t>
            </a:r>
            <a:r>
              <a:rPr lang="en-US">
                <a:latin typeface="Arial" charset="0"/>
              </a:rPr>
              <a:t> is same as convolving once with kernel of width  </a:t>
            </a:r>
            <a:r>
              <a:rPr lang="en-US" i="1">
                <a:latin typeface="Arial" charset="0"/>
              </a:rPr>
              <a:t>σ</a:t>
            </a:r>
            <a:r>
              <a:rPr lang="en-US">
                <a:latin typeface="Arial" charset="0"/>
              </a:rPr>
              <a:t>√2 </a:t>
            </a:r>
            <a:endParaRPr lang="en-US" i="1">
              <a:latin typeface="Arial" charset="0"/>
            </a:endParaRPr>
          </a:p>
          <a:p>
            <a:pPr>
              <a:buFontTx/>
              <a:buChar char="•"/>
            </a:pPr>
            <a:r>
              <a:rPr lang="en-US" i="1">
                <a:latin typeface="Arial" charset="0"/>
              </a:rPr>
              <a:t>Separable </a:t>
            </a:r>
            <a:r>
              <a:rPr lang="en-US">
                <a:latin typeface="Arial" charset="0"/>
              </a:rPr>
              <a:t>kernel</a:t>
            </a:r>
          </a:p>
          <a:p>
            <a:pPr lvl="1"/>
            <a:r>
              <a:rPr lang="en-US">
                <a:latin typeface="Arial" charset="0"/>
              </a:rPr>
              <a:t>Factors into product of two 1D Gaussians</a:t>
            </a:r>
          </a:p>
        </p:txBody>
      </p:sp>
      <p:sp>
        <p:nvSpPr>
          <p:cNvPr id="210948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94000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>
                <a:latin typeface="Arial" charset="0"/>
              </a:rPr>
              <a:t>Separability of the Gaussian filter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/>
          <a:stretch>
            <a:fillRect/>
          </a:stretch>
        </p:blipFill>
        <p:spPr bwMode="auto">
          <a:xfrm>
            <a:off x="762000" y="1295400"/>
            <a:ext cx="7542213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2781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Separability example</a:t>
            </a:r>
          </a:p>
        </p:txBody>
      </p:sp>
      <p:pic>
        <p:nvPicPr>
          <p:cNvPr id="212995" name="Picture 6" descr="se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31863"/>
            <a:ext cx="4824413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530600" y="3876675"/>
            <a:ext cx="4241800" cy="2590800"/>
            <a:chOff x="1216" y="2442"/>
            <a:chExt cx="2672" cy="1632"/>
          </a:xfrm>
        </p:grpSpPr>
        <p:pic>
          <p:nvPicPr>
            <p:cNvPr id="213006" name="Picture 8" descr="sep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" y="2442"/>
              <a:ext cx="2672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007" name="Text Box 5"/>
            <p:cNvSpPr txBox="1">
              <a:spLocks noChangeArrowheads="1"/>
            </p:cNvSpPr>
            <p:nvPr/>
          </p:nvSpPr>
          <p:spPr bwMode="auto">
            <a:xfrm>
              <a:off x="2016" y="2688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3008" name="Text Box 9"/>
            <p:cNvSpPr txBox="1">
              <a:spLocks noChangeArrowheads="1"/>
            </p:cNvSpPr>
            <p:nvPr/>
          </p:nvSpPr>
          <p:spPr bwMode="auto">
            <a:xfrm>
              <a:off x="2016" y="3504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3009" name="Text Box 10"/>
            <p:cNvSpPr txBox="1">
              <a:spLocks noChangeArrowheads="1"/>
            </p:cNvSpPr>
            <p:nvPr/>
          </p:nvSpPr>
          <p:spPr bwMode="auto">
            <a:xfrm>
              <a:off x="2892" y="2688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  <p:sp>
          <p:nvSpPr>
            <p:cNvPr id="213010" name="Text Box 11"/>
            <p:cNvSpPr txBox="1">
              <a:spLocks noChangeArrowheads="1"/>
            </p:cNvSpPr>
            <p:nvPr/>
          </p:nvSpPr>
          <p:spPr bwMode="auto">
            <a:xfrm>
              <a:off x="2892" y="3456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</p:grpSp>
      <p:sp>
        <p:nvSpPr>
          <p:cNvPr id="1037325" name="Rectangle 13"/>
          <p:cNvSpPr>
            <a:spLocks noChangeArrowheads="1"/>
          </p:cNvSpPr>
          <p:nvPr/>
        </p:nvSpPr>
        <p:spPr bwMode="auto">
          <a:xfrm>
            <a:off x="6324600" y="990600"/>
            <a:ext cx="20574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37319" name="Picture 7" descr="sep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38400"/>
            <a:ext cx="3705225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9" name="Text Box 14"/>
          <p:cNvSpPr txBox="1">
            <a:spLocks noChangeArrowheads="1"/>
          </p:cNvSpPr>
          <p:nvPr/>
        </p:nvSpPr>
        <p:spPr bwMode="auto">
          <a:xfrm>
            <a:off x="1123950" y="1408113"/>
            <a:ext cx="2305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2D convolution</a:t>
            </a:r>
            <a:b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(center location only)</a:t>
            </a:r>
          </a:p>
        </p:txBody>
      </p:sp>
      <p:sp>
        <p:nvSpPr>
          <p:cNvPr id="213000" name="Text Box 16"/>
          <p:cNvSpPr txBox="1">
            <a:spLocks noChangeArrowheads="1"/>
          </p:cNvSpPr>
          <p:nvPr/>
        </p:nvSpPr>
        <p:spPr bwMode="auto">
          <a:xfrm>
            <a:off x="72390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K. Grauman</a:t>
            </a:r>
          </a:p>
        </p:txBody>
      </p:sp>
      <p:sp>
        <p:nvSpPr>
          <p:cNvPr id="1037329" name="Text Box 17"/>
          <p:cNvSpPr txBox="1">
            <a:spLocks noChangeArrowheads="1"/>
          </p:cNvSpPr>
          <p:nvPr/>
        </p:nvSpPr>
        <p:spPr bwMode="auto">
          <a:xfrm>
            <a:off x="1187450" y="2667000"/>
            <a:ext cx="21780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The filter factors</a:t>
            </a:r>
            <a:b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into a product of 1D</a:t>
            </a:r>
            <a:b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filters:</a:t>
            </a:r>
          </a:p>
        </p:txBody>
      </p:sp>
      <p:sp>
        <p:nvSpPr>
          <p:cNvPr id="1037330" name="Text Box 18"/>
          <p:cNvSpPr txBox="1">
            <a:spLocks noChangeArrowheads="1"/>
          </p:cNvSpPr>
          <p:nvPr/>
        </p:nvSpPr>
        <p:spPr bwMode="auto">
          <a:xfrm>
            <a:off x="1155700" y="4159250"/>
            <a:ext cx="221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Perform convolution</a:t>
            </a:r>
            <a:b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along rows:</a:t>
            </a:r>
          </a:p>
        </p:txBody>
      </p:sp>
      <p:sp>
        <p:nvSpPr>
          <p:cNvPr id="1037331" name="Text Box 19"/>
          <p:cNvSpPr txBox="1">
            <a:spLocks noChangeArrowheads="1"/>
          </p:cNvSpPr>
          <p:nvPr/>
        </p:nvSpPr>
        <p:spPr bwMode="auto">
          <a:xfrm>
            <a:off x="755650" y="5454650"/>
            <a:ext cx="305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Followed by convolution</a:t>
            </a:r>
            <a:b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along the remaining column:</a:t>
            </a:r>
          </a:p>
        </p:txBody>
      </p:sp>
      <p:sp>
        <p:nvSpPr>
          <p:cNvPr id="1037332" name="Rectangle 20"/>
          <p:cNvSpPr>
            <a:spLocks noChangeArrowheads="1"/>
          </p:cNvSpPr>
          <p:nvPr/>
        </p:nvSpPr>
        <p:spPr bwMode="auto">
          <a:xfrm>
            <a:off x="4038600" y="5181600"/>
            <a:ext cx="36576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0" y="6291263"/>
            <a:ext cx="723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latin typeface="Arial" charset="0"/>
                <a:cs typeface="Arial" charset="0"/>
              </a:rPr>
              <a:t>For MN image, PQ filter:  2D takes MNPQ add/times, </a:t>
            </a:r>
            <a:br>
              <a:rPr lang="en-US" sz="1600" b="1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sz="1600" b="1">
                <a:solidFill>
                  <a:srgbClr val="000000"/>
                </a:solidFill>
                <a:latin typeface="Arial" charset="0"/>
                <a:cs typeface="Arial" charset="0"/>
              </a:rPr>
              <a:t>while 1D takes MN(P + Q)</a:t>
            </a:r>
          </a:p>
        </p:txBody>
      </p:sp>
    </p:spTree>
    <p:extLst>
      <p:ext uri="{BB962C8B-B14F-4D97-AF65-F5344CB8AC3E}">
        <p14:creationId xmlns:p14="http://schemas.microsoft.com/office/powerpoint/2010/main" val="25498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25" grpId="0" animBg="1"/>
      <p:bldP spid="1037329" grpId="0"/>
      <p:bldP spid="1037330" grpId="0"/>
      <p:bldP spid="1037331" grpId="0"/>
      <p:bldP spid="1037332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Overview of Filtering</a:t>
            </a:r>
          </a:p>
        </p:txBody>
      </p:sp>
      <p:sp>
        <p:nvSpPr>
          <p:cNvPr id="2140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dobe Caslon Pro" charset="0"/>
              </a:rPr>
              <a:t>Convolution</a:t>
            </a:r>
          </a:p>
          <a:p>
            <a:r>
              <a:rPr lang="en-US">
                <a:latin typeface="Adobe Caslon Pro" charset="0"/>
              </a:rPr>
              <a:t>Gaussian filtering</a:t>
            </a:r>
          </a:p>
          <a:p>
            <a:r>
              <a:rPr lang="en-US">
                <a:solidFill>
                  <a:srgbClr val="FF0000"/>
                </a:solidFill>
                <a:latin typeface="Adobe Caslon Pro" charset="0"/>
              </a:rPr>
              <a:t>Median filtering</a:t>
            </a:r>
          </a:p>
        </p:txBody>
      </p:sp>
    </p:spTree>
    <p:extLst>
      <p:ext uri="{BB962C8B-B14F-4D97-AF65-F5344CB8AC3E}">
        <p14:creationId xmlns:p14="http://schemas.microsoft.com/office/powerpoint/2010/main" val="4281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Alternative idea: Median filtering</a:t>
            </a:r>
          </a:p>
        </p:txBody>
      </p:sp>
      <p:graphicFrame>
        <p:nvGraphicFramePr>
          <p:cNvPr id="20482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022350"/>
            <a:ext cx="7772400" cy="5454650"/>
          </a:xfrm>
          <a:noFill/>
        </p:spPr>
        <p:txBody>
          <a:bodyPr/>
          <a:lstStyle/>
          <a:p>
            <a:r>
              <a:rPr lang="en-US" sz="2800">
                <a:latin typeface="Arial" charset="0"/>
                <a:cs typeface="Arial" charset="0"/>
              </a:rPr>
              <a:t>A </a:t>
            </a:r>
            <a:r>
              <a:rPr lang="en-US" sz="2800" b="1">
                <a:latin typeface="Arial" charset="0"/>
                <a:cs typeface="Arial" charset="0"/>
              </a:rPr>
              <a:t>median filter</a:t>
            </a:r>
            <a:r>
              <a:rPr lang="en-US" sz="2800">
                <a:latin typeface="Arial" charset="0"/>
                <a:cs typeface="Arial" charset="0"/>
              </a:rPr>
              <a:t> operates over a window by selecting the median intensity in the window</a:t>
            </a:r>
            <a:br>
              <a:rPr lang="en-US" sz="2800">
                <a:latin typeface="Arial" charset="0"/>
                <a:cs typeface="Arial" charset="0"/>
              </a:rPr>
            </a:br>
            <a:r>
              <a:rPr lang="en-US" sz="2800">
                <a:latin typeface="Arial" charset="0"/>
                <a:cs typeface="Arial" charset="0"/>
              </a:rPr>
              <a:t/>
            </a:r>
            <a:br>
              <a:rPr lang="en-US" sz="2800">
                <a:latin typeface="Arial" charset="0"/>
                <a:cs typeface="Arial" charset="0"/>
              </a:rPr>
            </a:br>
            <a:r>
              <a:rPr lang="en-US" sz="2800">
                <a:latin typeface="Arial" charset="0"/>
                <a:cs typeface="Arial" charset="0"/>
              </a:rPr>
              <a:t/>
            </a:r>
            <a:br>
              <a:rPr lang="en-US" sz="2800">
                <a:latin typeface="Arial" charset="0"/>
                <a:cs typeface="Arial" charset="0"/>
              </a:rPr>
            </a:br>
            <a:r>
              <a:rPr lang="en-US" sz="2800">
                <a:latin typeface="Arial" charset="0"/>
                <a:cs typeface="Arial" charset="0"/>
              </a:rPr>
              <a:t/>
            </a:r>
            <a:br>
              <a:rPr lang="en-US" sz="2800">
                <a:latin typeface="Arial" charset="0"/>
                <a:cs typeface="Arial" charset="0"/>
              </a:rPr>
            </a:br>
            <a:r>
              <a:rPr lang="en-US" sz="2800">
                <a:latin typeface="Arial" charset="0"/>
                <a:cs typeface="Arial" charset="0"/>
              </a:rPr>
              <a:t/>
            </a:r>
            <a:br>
              <a:rPr lang="en-US" sz="2800">
                <a:latin typeface="Arial" charset="0"/>
                <a:cs typeface="Arial" charset="0"/>
              </a:rPr>
            </a:br>
            <a:r>
              <a:rPr lang="en-US" sz="2800">
                <a:latin typeface="Arial" charset="0"/>
                <a:cs typeface="Arial" charset="0"/>
              </a:rPr>
              <a:t/>
            </a:r>
            <a:br>
              <a:rPr lang="en-US" sz="2800">
                <a:latin typeface="Arial" charset="0"/>
                <a:cs typeface="Arial" charset="0"/>
              </a:rPr>
            </a:br>
            <a:r>
              <a:rPr lang="en-US" sz="2800">
                <a:latin typeface="Arial" charset="0"/>
                <a:cs typeface="Arial" charset="0"/>
              </a:rPr>
              <a:t/>
            </a:r>
            <a:br>
              <a:rPr lang="en-US" sz="2800">
                <a:latin typeface="Arial" charset="0"/>
                <a:cs typeface="Arial" charset="0"/>
              </a:rPr>
            </a:br>
            <a:endParaRPr lang="en-US" sz="2800">
              <a:latin typeface="Arial" charset="0"/>
              <a:cs typeface="Arial" charset="0"/>
            </a:endParaRPr>
          </a:p>
        </p:txBody>
      </p:sp>
      <p:grpSp>
        <p:nvGrpSpPr>
          <p:cNvPr id="20485" name="Group 7"/>
          <p:cNvGrpSpPr>
            <a:grpSpLocks/>
          </p:cNvGrpSpPr>
          <p:nvPr/>
        </p:nvGrpSpPr>
        <p:grpSpPr bwMode="auto">
          <a:xfrm>
            <a:off x="1295400" y="2057400"/>
            <a:ext cx="6019800" cy="3657600"/>
            <a:chOff x="1344" y="1344"/>
            <a:chExt cx="2784" cy="1680"/>
          </a:xfrm>
        </p:grpSpPr>
        <p:pic>
          <p:nvPicPr>
            <p:cNvPr id="2048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" y="1349"/>
              <a:ext cx="266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Rectangle 6"/>
            <p:cNvSpPr>
              <a:spLocks noChangeArrowheads="1"/>
            </p:cNvSpPr>
            <p:nvPr/>
          </p:nvSpPr>
          <p:spPr bwMode="auto">
            <a:xfrm>
              <a:off x="1344" y="1344"/>
              <a:ext cx="96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29128" name="Text Box 8"/>
          <p:cNvSpPr txBox="1">
            <a:spLocks noChangeArrowheads="1"/>
          </p:cNvSpPr>
          <p:nvPr/>
        </p:nvSpPr>
        <p:spPr bwMode="auto">
          <a:xfrm>
            <a:off x="822325" y="6019800"/>
            <a:ext cx="7178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  <a:cs typeface="Arial" charset="0"/>
              </a:rPr>
              <a:t>   Is median filtering linear?</a:t>
            </a: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9285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8" grpId="0"/>
      <p:bldP spid="102912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ea typeface="+mj-ea"/>
              </a:rPr>
              <a:t>Median filter</a:t>
            </a: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 flipV="1">
            <a:off x="990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 flipV="1">
            <a:off x="1143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 flipV="1">
            <a:off x="1295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 flipV="1">
            <a:off x="1447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 flipV="1">
            <a:off x="1600200" y="2514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 flipV="1">
            <a:off x="1752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 flipV="1">
            <a:off x="1905000" y="2895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 flipV="1">
            <a:off x="2057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 flipV="1">
            <a:off x="2209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 flipV="1">
            <a:off x="2362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3" name="Line 13"/>
          <p:cNvSpPr>
            <a:spLocks noChangeShapeType="1"/>
          </p:cNvSpPr>
          <p:nvPr/>
        </p:nvSpPr>
        <p:spPr bwMode="auto">
          <a:xfrm flipV="1">
            <a:off x="2514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4" name="Line 14"/>
          <p:cNvSpPr>
            <a:spLocks noChangeShapeType="1"/>
          </p:cNvSpPr>
          <p:nvPr/>
        </p:nvSpPr>
        <p:spPr bwMode="auto">
          <a:xfrm flipV="1">
            <a:off x="2667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5" name="Line 15"/>
          <p:cNvSpPr>
            <a:spLocks noChangeShapeType="1"/>
          </p:cNvSpPr>
          <p:nvPr/>
        </p:nvSpPr>
        <p:spPr bwMode="auto">
          <a:xfrm flipV="1">
            <a:off x="2819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6" name="Line 16"/>
          <p:cNvSpPr>
            <a:spLocks noChangeShapeType="1"/>
          </p:cNvSpPr>
          <p:nvPr/>
        </p:nvSpPr>
        <p:spPr bwMode="auto">
          <a:xfrm flipV="1">
            <a:off x="2971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7" name="Line 17"/>
          <p:cNvSpPr>
            <a:spLocks noChangeShapeType="1"/>
          </p:cNvSpPr>
          <p:nvPr/>
        </p:nvSpPr>
        <p:spPr bwMode="auto">
          <a:xfrm flipV="1">
            <a:off x="4572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8" name="Line 18"/>
          <p:cNvSpPr>
            <a:spLocks noChangeShapeType="1"/>
          </p:cNvSpPr>
          <p:nvPr/>
        </p:nvSpPr>
        <p:spPr bwMode="auto">
          <a:xfrm flipV="1">
            <a:off x="4724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9" name="Line 19"/>
          <p:cNvSpPr>
            <a:spLocks noChangeShapeType="1"/>
          </p:cNvSpPr>
          <p:nvPr/>
        </p:nvSpPr>
        <p:spPr bwMode="auto">
          <a:xfrm flipV="1">
            <a:off x="4876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0" name="Line 20"/>
          <p:cNvSpPr>
            <a:spLocks noChangeShapeType="1"/>
          </p:cNvSpPr>
          <p:nvPr/>
        </p:nvSpPr>
        <p:spPr bwMode="auto">
          <a:xfrm flipV="1">
            <a:off x="5029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1" name="Line 21"/>
          <p:cNvSpPr>
            <a:spLocks noChangeShapeType="1"/>
          </p:cNvSpPr>
          <p:nvPr/>
        </p:nvSpPr>
        <p:spPr bwMode="auto">
          <a:xfrm flipV="1">
            <a:off x="5181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2" name="Line 22"/>
          <p:cNvSpPr>
            <a:spLocks noChangeShapeType="1"/>
          </p:cNvSpPr>
          <p:nvPr/>
        </p:nvSpPr>
        <p:spPr bwMode="auto">
          <a:xfrm flipV="1">
            <a:off x="5334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3" name="Line 23"/>
          <p:cNvSpPr>
            <a:spLocks noChangeShapeType="1"/>
          </p:cNvSpPr>
          <p:nvPr/>
        </p:nvSpPr>
        <p:spPr bwMode="auto">
          <a:xfrm flipV="1">
            <a:off x="5486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4" name="Line 24"/>
          <p:cNvSpPr>
            <a:spLocks noChangeShapeType="1"/>
          </p:cNvSpPr>
          <p:nvPr/>
        </p:nvSpPr>
        <p:spPr bwMode="auto">
          <a:xfrm flipV="1">
            <a:off x="5638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5" name="Line 25"/>
          <p:cNvSpPr>
            <a:spLocks noChangeShapeType="1"/>
          </p:cNvSpPr>
          <p:nvPr/>
        </p:nvSpPr>
        <p:spPr bwMode="auto">
          <a:xfrm flipV="1">
            <a:off x="5791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6" name="Line 26"/>
          <p:cNvSpPr>
            <a:spLocks noChangeShapeType="1"/>
          </p:cNvSpPr>
          <p:nvPr/>
        </p:nvSpPr>
        <p:spPr bwMode="auto">
          <a:xfrm flipV="1">
            <a:off x="5943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7" name="Line 27"/>
          <p:cNvSpPr>
            <a:spLocks noChangeShapeType="1"/>
          </p:cNvSpPr>
          <p:nvPr/>
        </p:nvSpPr>
        <p:spPr bwMode="auto">
          <a:xfrm flipV="1">
            <a:off x="6096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8" name="Line 28"/>
          <p:cNvSpPr>
            <a:spLocks noChangeShapeType="1"/>
          </p:cNvSpPr>
          <p:nvPr/>
        </p:nvSpPr>
        <p:spPr bwMode="auto">
          <a:xfrm flipV="1">
            <a:off x="6248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9" name="Line 29"/>
          <p:cNvSpPr>
            <a:spLocks noChangeShapeType="1"/>
          </p:cNvSpPr>
          <p:nvPr/>
        </p:nvSpPr>
        <p:spPr bwMode="auto">
          <a:xfrm flipV="1">
            <a:off x="6400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0" name="Line 30"/>
          <p:cNvSpPr>
            <a:spLocks noChangeShapeType="1"/>
          </p:cNvSpPr>
          <p:nvPr/>
        </p:nvSpPr>
        <p:spPr bwMode="auto">
          <a:xfrm flipV="1">
            <a:off x="6553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822325" y="1143000"/>
            <a:ext cx="5654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Replace each pixel by the median over N pixels (5 pixels, for these examples).  Generalizes to </a:t>
            </a:r>
            <a:r>
              <a:rPr lang="ja-JP" altLang="en-US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>
                <a:solidFill>
                  <a:srgbClr val="000000"/>
                </a:solidFill>
                <a:cs typeface="Arial" charset="0"/>
              </a:rPr>
              <a:t>rank order</a:t>
            </a:r>
            <a:r>
              <a:rPr lang="ja-JP" altLang="en-US">
                <a:solidFill>
                  <a:srgbClr val="000000"/>
                </a:solidFill>
                <a:cs typeface="Arial" charset="0"/>
              </a:rPr>
              <a:t>”</a:t>
            </a:r>
            <a:r>
              <a:rPr lang="en-US">
                <a:solidFill>
                  <a:srgbClr val="000000"/>
                </a:solidFill>
                <a:cs typeface="Arial" charset="0"/>
              </a:rPr>
              <a:t> filters.</a:t>
            </a:r>
          </a:p>
        </p:txBody>
      </p:sp>
      <p:sp>
        <p:nvSpPr>
          <p:cNvPr id="215072" name="AutoShape 32"/>
          <p:cNvSpPr>
            <a:spLocks/>
          </p:cNvSpPr>
          <p:nvPr/>
        </p:nvSpPr>
        <p:spPr bwMode="auto">
          <a:xfrm rot="-5400000">
            <a:off x="1638300" y="339090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5073" name="Rectangle 33"/>
          <p:cNvSpPr>
            <a:spLocks noChangeArrowheads="1"/>
          </p:cNvSpPr>
          <p:nvPr/>
        </p:nvSpPr>
        <p:spPr bwMode="auto">
          <a:xfrm>
            <a:off x="762000" y="39624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5-pixel neighborhood</a:t>
            </a:r>
          </a:p>
        </p:txBody>
      </p:sp>
      <p:sp>
        <p:nvSpPr>
          <p:cNvPr id="215074" name="Rectangle 34"/>
          <p:cNvSpPr>
            <a:spLocks noChangeArrowheads="1"/>
          </p:cNvSpPr>
          <p:nvPr/>
        </p:nvSpPr>
        <p:spPr bwMode="auto">
          <a:xfrm>
            <a:off x="152400" y="2743200"/>
            <a:ext cx="522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In:</a:t>
            </a:r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3973513" y="2743200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Out:</a:t>
            </a:r>
          </a:p>
        </p:txBody>
      </p:sp>
      <p:sp>
        <p:nvSpPr>
          <p:cNvPr id="215076" name="Line 36"/>
          <p:cNvSpPr>
            <a:spLocks noChangeShapeType="1"/>
          </p:cNvSpPr>
          <p:nvPr/>
        </p:nvSpPr>
        <p:spPr bwMode="auto">
          <a:xfrm flipV="1">
            <a:off x="9906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7" name="Line 37"/>
          <p:cNvSpPr>
            <a:spLocks noChangeShapeType="1"/>
          </p:cNvSpPr>
          <p:nvPr/>
        </p:nvSpPr>
        <p:spPr bwMode="auto">
          <a:xfrm flipV="1">
            <a:off x="11430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8" name="Line 38"/>
          <p:cNvSpPr>
            <a:spLocks noChangeShapeType="1"/>
          </p:cNvSpPr>
          <p:nvPr/>
        </p:nvSpPr>
        <p:spPr bwMode="auto">
          <a:xfrm flipV="1">
            <a:off x="12954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9" name="Line 39"/>
          <p:cNvSpPr>
            <a:spLocks noChangeShapeType="1"/>
          </p:cNvSpPr>
          <p:nvPr/>
        </p:nvSpPr>
        <p:spPr bwMode="auto">
          <a:xfrm flipV="1">
            <a:off x="14478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0" name="Line 40"/>
          <p:cNvSpPr>
            <a:spLocks noChangeShapeType="1"/>
          </p:cNvSpPr>
          <p:nvPr/>
        </p:nvSpPr>
        <p:spPr bwMode="auto">
          <a:xfrm flipV="1">
            <a:off x="1600200" y="5822950"/>
            <a:ext cx="0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1" name="Line 41"/>
          <p:cNvSpPr>
            <a:spLocks noChangeShapeType="1"/>
          </p:cNvSpPr>
          <p:nvPr/>
        </p:nvSpPr>
        <p:spPr bwMode="auto">
          <a:xfrm flipV="1">
            <a:off x="1752600" y="5746750"/>
            <a:ext cx="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2" name="Line 42"/>
          <p:cNvSpPr>
            <a:spLocks noChangeShapeType="1"/>
          </p:cNvSpPr>
          <p:nvPr/>
        </p:nvSpPr>
        <p:spPr bwMode="auto">
          <a:xfrm flipV="1">
            <a:off x="1905000" y="5289550"/>
            <a:ext cx="0" cy="882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3" name="Line 43"/>
          <p:cNvSpPr>
            <a:spLocks noChangeShapeType="1"/>
          </p:cNvSpPr>
          <p:nvPr/>
        </p:nvSpPr>
        <p:spPr bwMode="auto">
          <a:xfrm flipV="1">
            <a:off x="20574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4" name="Rectangle 44"/>
          <p:cNvSpPr>
            <a:spLocks noChangeArrowheads="1"/>
          </p:cNvSpPr>
          <p:nvPr/>
        </p:nvSpPr>
        <p:spPr bwMode="auto">
          <a:xfrm>
            <a:off x="152400" y="5257800"/>
            <a:ext cx="522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In:</a:t>
            </a:r>
          </a:p>
        </p:txBody>
      </p:sp>
      <p:sp>
        <p:nvSpPr>
          <p:cNvPr id="215085" name="Rectangle 45"/>
          <p:cNvSpPr>
            <a:spLocks noChangeArrowheads="1"/>
          </p:cNvSpPr>
          <p:nvPr/>
        </p:nvSpPr>
        <p:spPr bwMode="auto">
          <a:xfrm>
            <a:off x="3973513" y="5257800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Out:</a:t>
            </a:r>
          </a:p>
        </p:txBody>
      </p:sp>
      <p:sp>
        <p:nvSpPr>
          <p:cNvPr id="215086" name="Line 46"/>
          <p:cNvSpPr>
            <a:spLocks noChangeShapeType="1"/>
          </p:cNvSpPr>
          <p:nvPr/>
        </p:nvSpPr>
        <p:spPr bwMode="auto">
          <a:xfrm flipV="1">
            <a:off x="22098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7" name="Line 47"/>
          <p:cNvSpPr>
            <a:spLocks noChangeShapeType="1"/>
          </p:cNvSpPr>
          <p:nvPr/>
        </p:nvSpPr>
        <p:spPr bwMode="auto">
          <a:xfrm flipV="1">
            <a:off x="23622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8" name="Line 48"/>
          <p:cNvSpPr>
            <a:spLocks noChangeShapeType="1"/>
          </p:cNvSpPr>
          <p:nvPr/>
        </p:nvSpPr>
        <p:spPr bwMode="auto">
          <a:xfrm flipV="1">
            <a:off x="25146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9" name="Line 49"/>
          <p:cNvSpPr>
            <a:spLocks noChangeShapeType="1"/>
          </p:cNvSpPr>
          <p:nvPr/>
        </p:nvSpPr>
        <p:spPr bwMode="auto">
          <a:xfrm flipV="1">
            <a:off x="26670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0" name="Line 50"/>
          <p:cNvSpPr>
            <a:spLocks noChangeShapeType="1"/>
          </p:cNvSpPr>
          <p:nvPr/>
        </p:nvSpPr>
        <p:spPr bwMode="auto">
          <a:xfrm flipV="1">
            <a:off x="28194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1" name="Line 51"/>
          <p:cNvSpPr>
            <a:spLocks noChangeShapeType="1"/>
          </p:cNvSpPr>
          <p:nvPr/>
        </p:nvSpPr>
        <p:spPr bwMode="auto">
          <a:xfrm flipV="1">
            <a:off x="29718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2" name="Line 52"/>
          <p:cNvSpPr>
            <a:spLocks noChangeShapeType="1"/>
          </p:cNvSpPr>
          <p:nvPr/>
        </p:nvSpPr>
        <p:spPr bwMode="auto">
          <a:xfrm flipV="1">
            <a:off x="45720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3" name="Line 53"/>
          <p:cNvSpPr>
            <a:spLocks noChangeShapeType="1"/>
          </p:cNvSpPr>
          <p:nvPr/>
        </p:nvSpPr>
        <p:spPr bwMode="auto">
          <a:xfrm flipV="1">
            <a:off x="47244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4" name="Line 54"/>
          <p:cNvSpPr>
            <a:spLocks noChangeShapeType="1"/>
          </p:cNvSpPr>
          <p:nvPr/>
        </p:nvSpPr>
        <p:spPr bwMode="auto">
          <a:xfrm flipV="1">
            <a:off x="48768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5" name="Line 55"/>
          <p:cNvSpPr>
            <a:spLocks noChangeShapeType="1"/>
          </p:cNvSpPr>
          <p:nvPr/>
        </p:nvSpPr>
        <p:spPr bwMode="auto">
          <a:xfrm flipV="1">
            <a:off x="50292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6" name="Line 56"/>
          <p:cNvSpPr>
            <a:spLocks noChangeShapeType="1"/>
          </p:cNvSpPr>
          <p:nvPr/>
        </p:nvSpPr>
        <p:spPr bwMode="auto">
          <a:xfrm flipV="1">
            <a:off x="5181600" y="5778500"/>
            <a:ext cx="0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7" name="Line 57"/>
          <p:cNvSpPr>
            <a:spLocks noChangeShapeType="1"/>
          </p:cNvSpPr>
          <p:nvPr/>
        </p:nvSpPr>
        <p:spPr bwMode="auto">
          <a:xfrm flipV="1">
            <a:off x="5334000" y="5702300"/>
            <a:ext cx="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8" name="Line 58"/>
          <p:cNvSpPr>
            <a:spLocks noChangeShapeType="1"/>
          </p:cNvSpPr>
          <p:nvPr/>
        </p:nvSpPr>
        <p:spPr bwMode="auto">
          <a:xfrm flipV="1">
            <a:off x="5486400" y="5245100"/>
            <a:ext cx="0" cy="882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9" name="Line 59"/>
          <p:cNvSpPr>
            <a:spLocks noChangeShapeType="1"/>
          </p:cNvSpPr>
          <p:nvPr/>
        </p:nvSpPr>
        <p:spPr bwMode="auto">
          <a:xfrm flipV="1">
            <a:off x="56388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0" name="Line 60"/>
          <p:cNvSpPr>
            <a:spLocks noChangeShapeType="1"/>
          </p:cNvSpPr>
          <p:nvPr/>
        </p:nvSpPr>
        <p:spPr bwMode="auto">
          <a:xfrm flipV="1">
            <a:off x="57912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1" name="Line 61"/>
          <p:cNvSpPr>
            <a:spLocks noChangeShapeType="1"/>
          </p:cNvSpPr>
          <p:nvPr/>
        </p:nvSpPr>
        <p:spPr bwMode="auto">
          <a:xfrm flipV="1">
            <a:off x="59436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2" name="Line 62"/>
          <p:cNvSpPr>
            <a:spLocks noChangeShapeType="1"/>
          </p:cNvSpPr>
          <p:nvPr/>
        </p:nvSpPr>
        <p:spPr bwMode="auto">
          <a:xfrm flipV="1">
            <a:off x="60960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3" name="Line 63"/>
          <p:cNvSpPr>
            <a:spLocks noChangeShapeType="1"/>
          </p:cNvSpPr>
          <p:nvPr/>
        </p:nvSpPr>
        <p:spPr bwMode="auto">
          <a:xfrm flipV="1">
            <a:off x="62484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4" name="Line 64"/>
          <p:cNvSpPr>
            <a:spLocks noChangeShapeType="1"/>
          </p:cNvSpPr>
          <p:nvPr/>
        </p:nvSpPr>
        <p:spPr bwMode="auto">
          <a:xfrm flipV="1">
            <a:off x="64008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5" name="Line 65"/>
          <p:cNvSpPr>
            <a:spLocks noChangeShapeType="1"/>
          </p:cNvSpPr>
          <p:nvPr/>
        </p:nvSpPr>
        <p:spPr bwMode="auto">
          <a:xfrm flipV="1">
            <a:off x="65532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6" name="Text Box 66"/>
          <p:cNvSpPr txBox="1">
            <a:spLocks noChangeArrowheads="1"/>
          </p:cNvSpPr>
          <p:nvPr/>
        </p:nvSpPr>
        <p:spPr bwMode="auto">
          <a:xfrm>
            <a:off x="7375525" y="2708275"/>
            <a:ext cx="15398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99"/>
                </a:solidFill>
                <a:cs typeface="Arial" charset="0"/>
              </a:rPr>
              <a:t>Spike noise is removed</a:t>
            </a:r>
          </a:p>
        </p:txBody>
      </p:sp>
      <p:sp>
        <p:nvSpPr>
          <p:cNvPr id="215107" name="Text Box 67"/>
          <p:cNvSpPr txBox="1">
            <a:spLocks noChangeArrowheads="1"/>
          </p:cNvSpPr>
          <p:nvPr/>
        </p:nvSpPr>
        <p:spPr bwMode="auto">
          <a:xfrm>
            <a:off x="7391400" y="4800600"/>
            <a:ext cx="15398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99"/>
                </a:solidFill>
                <a:cs typeface="Arial" charset="0"/>
              </a:rPr>
              <a:t>Monotonic edges remain unchanged</a:t>
            </a:r>
          </a:p>
        </p:txBody>
      </p:sp>
      <p:sp>
        <p:nvSpPr>
          <p:cNvPr id="215108" name="TextBox 67"/>
          <p:cNvSpPr txBox="1">
            <a:spLocks noChangeArrowheads="1"/>
          </p:cNvSpPr>
          <p:nvPr/>
        </p:nvSpPr>
        <p:spPr bwMode="auto">
          <a:xfrm>
            <a:off x="2895600" y="1981200"/>
            <a:ext cx="2320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Median([1 7 1 5 1])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Mean([1 7 1 5 1]) = 2.8</a:t>
            </a:r>
          </a:p>
        </p:txBody>
      </p:sp>
    </p:spTree>
    <p:extLst>
      <p:ext uri="{BB962C8B-B14F-4D97-AF65-F5344CB8AC3E}">
        <p14:creationId xmlns:p14="http://schemas.microsoft.com/office/powerpoint/2010/main" val="24495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  <a:cs typeface="Arial" charset="0"/>
              </a:rPr>
              <a:t>Median filtering results</a:t>
            </a:r>
          </a:p>
        </p:txBody>
      </p:sp>
      <p:pic>
        <p:nvPicPr>
          <p:cNvPr id="2160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29146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33600"/>
            <a:ext cx="29146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Rectangle 4"/>
          <p:cNvSpPr>
            <a:spLocks noChangeArrowheads="1"/>
          </p:cNvSpPr>
          <p:nvPr/>
        </p:nvSpPr>
        <p:spPr bwMode="auto">
          <a:xfrm>
            <a:off x="2667000" y="6553200"/>
            <a:ext cx="647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http://homepages.inf.ed.ac.uk/rbf/HIPR2/mean.htm#guidelines</a:t>
            </a:r>
          </a:p>
        </p:txBody>
      </p:sp>
      <p:sp>
        <p:nvSpPr>
          <p:cNvPr id="216070" name="TextBox 5"/>
          <p:cNvSpPr txBox="1">
            <a:spLocks noChangeArrowheads="1"/>
          </p:cNvSpPr>
          <p:nvPr/>
        </p:nvSpPr>
        <p:spPr bwMode="auto">
          <a:xfrm>
            <a:off x="457200" y="1447800"/>
            <a:ext cx="298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dobe Caslon Pro" charset="0"/>
                <a:cs typeface="Arial" charset="0"/>
              </a:rPr>
              <a:t>Best for salt and pepper noise</a:t>
            </a:r>
          </a:p>
        </p:txBody>
      </p:sp>
    </p:spTree>
    <p:extLst>
      <p:ext uri="{BB962C8B-B14F-4D97-AF65-F5344CB8AC3E}">
        <p14:creationId xmlns:p14="http://schemas.microsoft.com/office/powerpoint/2010/main" val="27960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8458200" cy="571500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Median vs. Gaussian filtering</a:t>
            </a:r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AutoShape 4"/>
          <p:cNvSpPr>
            <a:spLocks noChangeAspect="1" noChangeArrowheads="1" noTextEdit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1510" name="Picture 9" descr="salt_and_peppe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50950"/>
            <a:ext cx="6400800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10"/>
          <p:cNvSpPr txBox="1">
            <a:spLocks noChangeArrowheads="1"/>
          </p:cNvSpPr>
          <p:nvPr/>
        </p:nvSpPr>
        <p:spPr bwMode="auto">
          <a:xfrm>
            <a:off x="2457450" y="8382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3x3</a:t>
            </a:r>
          </a:p>
        </p:txBody>
      </p:sp>
      <p:sp>
        <p:nvSpPr>
          <p:cNvPr id="21512" name="Text Box 11"/>
          <p:cNvSpPr txBox="1">
            <a:spLocks noChangeArrowheads="1"/>
          </p:cNvSpPr>
          <p:nvPr/>
        </p:nvSpPr>
        <p:spPr bwMode="auto">
          <a:xfrm>
            <a:off x="4657725" y="8382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5x5</a:t>
            </a:r>
          </a:p>
        </p:txBody>
      </p:sp>
      <p:sp>
        <p:nvSpPr>
          <p:cNvPr id="21513" name="Text Box 12"/>
          <p:cNvSpPr txBox="1">
            <a:spLocks noChangeArrowheads="1"/>
          </p:cNvSpPr>
          <p:nvPr/>
        </p:nvSpPr>
        <p:spPr bwMode="auto">
          <a:xfrm>
            <a:off x="6791325" y="8382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7x7</a:t>
            </a:r>
          </a:p>
        </p:txBody>
      </p:sp>
      <p:sp>
        <p:nvSpPr>
          <p:cNvPr id="21514" name="Text Box 13"/>
          <p:cNvSpPr txBox="1">
            <a:spLocks noChangeArrowheads="1"/>
          </p:cNvSpPr>
          <p:nvPr/>
        </p:nvSpPr>
        <p:spPr bwMode="auto">
          <a:xfrm>
            <a:off x="304800" y="2173288"/>
            <a:ext cx="147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Gaussian</a:t>
            </a:r>
          </a:p>
        </p:txBody>
      </p:sp>
      <p:sp>
        <p:nvSpPr>
          <p:cNvPr id="21515" name="Text Box 14"/>
          <p:cNvSpPr txBox="1">
            <a:spLocks noChangeArrowheads="1"/>
          </p:cNvSpPr>
          <p:nvPr/>
        </p:nvSpPr>
        <p:spPr bwMode="auto">
          <a:xfrm>
            <a:off x="566738" y="5105400"/>
            <a:ext cx="1185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42823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Derivative of Gaussian filter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19800"/>
            <a:ext cx="7772400" cy="838200"/>
          </a:xfrm>
        </p:spPr>
        <p:txBody>
          <a:bodyPr/>
          <a:lstStyle/>
          <a:p>
            <a:r>
              <a:rPr lang="en-US">
                <a:latin typeface="Arial" charset="0"/>
              </a:rPr>
              <a:t>Which one finds horizontal/vertical edges?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4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Arial" charset="0"/>
                <a:cs typeface="Arial" charset="0"/>
              </a:rPr>
              <a:t>x</a:t>
            </a: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-direction</a:t>
            </a:r>
          </a:p>
        </p:txBody>
      </p:sp>
      <p:sp>
        <p:nvSpPr>
          <p:cNvPr id="224265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Arial" charset="0"/>
                <a:cs typeface="Arial" charset="0"/>
              </a:rPr>
              <a:t>y</a:t>
            </a: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-direction</a:t>
            </a:r>
          </a:p>
        </p:txBody>
      </p:sp>
    </p:spTree>
    <p:extLst>
      <p:ext uri="{BB962C8B-B14F-4D97-AF65-F5344CB8AC3E}">
        <p14:creationId xmlns:p14="http://schemas.microsoft.com/office/powerpoint/2010/main" val="243563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r>
              <a:rPr lang="en-US">
                <a:latin typeface="Arial" charset="0"/>
              </a:rPr>
              <a:t>Effect of </a:t>
            </a:r>
            <a:r>
              <a:rPr lang="en-US">
                <a:latin typeface="Arial" charset="0"/>
                <a:sym typeface="Symbol" charset="0"/>
              </a:rPr>
              <a:t> (</a:t>
            </a:r>
            <a:r>
              <a:rPr lang="en-US">
                <a:latin typeface="Arial" charset="0"/>
              </a:rPr>
              <a:t>Gaussian kernel spread/size)</a:t>
            </a:r>
          </a:p>
        </p:txBody>
      </p:sp>
      <p:pic>
        <p:nvPicPr>
          <p:cNvPr id="240643" name="Picture 4" descr="cln1can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588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4" name="Picture 5" descr="cln1can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371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5" name="Picture 6" descr="cln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88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6" name="Text Box 7"/>
          <p:cNvSpPr txBox="1">
            <a:spLocks noChangeArrowheads="1"/>
          </p:cNvSpPr>
          <p:nvPr/>
        </p:nvSpPr>
        <p:spPr bwMode="auto">
          <a:xfrm>
            <a:off x="3429000" y="4368800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Canny with </a:t>
            </a:r>
          </a:p>
        </p:txBody>
      </p:sp>
      <p:pic>
        <p:nvPicPr>
          <p:cNvPr id="240647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4433888"/>
            <a:ext cx="86518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8" name="Text Box 9"/>
          <p:cNvSpPr txBox="1">
            <a:spLocks noChangeArrowheads="1"/>
          </p:cNvSpPr>
          <p:nvPr/>
        </p:nvSpPr>
        <p:spPr bwMode="auto">
          <a:xfrm>
            <a:off x="6400800" y="4357688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Canny with </a:t>
            </a:r>
          </a:p>
        </p:txBody>
      </p:sp>
      <p:pic>
        <p:nvPicPr>
          <p:cNvPr id="240649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5" y="4418013"/>
            <a:ext cx="88106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50" name="Text Box 11"/>
          <p:cNvSpPr txBox="1">
            <a:spLocks noChangeArrowheads="1"/>
          </p:cNvSpPr>
          <p:nvPr/>
        </p:nvSpPr>
        <p:spPr bwMode="auto">
          <a:xfrm>
            <a:off x="838200" y="4357688"/>
            <a:ext cx="1074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original </a:t>
            </a:r>
          </a:p>
        </p:txBody>
      </p:sp>
      <p:sp>
        <p:nvSpPr>
          <p:cNvPr id="240651" name="Rectangle 12"/>
          <p:cNvSpPr>
            <a:spLocks noChangeArrowheads="1"/>
          </p:cNvSpPr>
          <p:nvPr/>
        </p:nvSpPr>
        <p:spPr bwMode="auto">
          <a:xfrm>
            <a:off x="685800" y="5257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The choice of </a:t>
            </a: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</a:t>
            </a:r>
            <a:r>
              <a:rPr lang="en-US"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depends on desired behavior</a:t>
            </a:r>
          </a:p>
          <a:p>
            <a:pPr marL="742950" lvl="1" indent="-2857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large </a:t>
            </a: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</a:t>
            </a: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detects large scale edges</a:t>
            </a:r>
          </a:p>
          <a:p>
            <a:pPr marL="742950" lvl="1" indent="-2857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small </a:t>
            </a: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</a:t>
            </a:r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detects fine features</a:t>
            </a:r>
          </a:p>
        </p:txBody>
      </p:sp>
      <p:sp>
        <p:nvSpPr>
          <p:cNvPr id="240652" name="Text Box 16"/>
          <p:cNvSpPr txBox="1">
            <a:spLocks noChangeArrowheads="1"/>
          </p:cNvSpPr>
          <p:nvPr/>
        </p:nvSpPr>
        <p:spPr bwMode="auto">
          <a:xfrm>
            <a:off x="7546975" y="65532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7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Motivation: Noise reduction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8"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0932" name="Picture 4" descr="image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lum bright="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09750"/>
            <a:ext cx="2690813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0933" name="Picture 5" descr="image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lum bright="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09750"/>
            <a:ext cx="2690813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0934" name="Picture 6" descr="avg1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lum bright="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209800"/>
            <a:ext cx="2682875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11200" y="933450"/>
            <a:ext cx="7772400" cy="150495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latin typeface="Adobe Caslon Pro" charset="0"/>
              </a:rPr>
              <a:t>Given a camera and a still scene, how can you reduce noise?</a:t>
            </a:r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822325" y="5730875"/>
            <a:ext cx="553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cs typeface="Arial" charset="0"/>
              </a:rPr>
              <a:t>Take lots of images and average them! </a:t>
            </a:r>
          </a:p>
        </p:txBody>
      </p:sp>
      <p:sp>
        <p:nvSpPr>
          <p:cNvPr id="1020937" name="Rectangle 9"/>
          <p:cNvSpPr>
            <a:spLocks noChangeArrowheads="1"/>
          </p:cNvSpPr>
          <p:nvPr/>
        </p:nvSpPr>
        <p:spPr bwMode="auto">
          <a:xfrm>
            <a:off x="838200" y="61722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What</a:t>
            </a:r>
            <a:r>
              <a:rPr lang="ja-JP" alt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’</a:t>
            </a:r>
            <a:r>
              <a: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s the next best thing?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616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936" grpId="0"/>
      <p:bldP spid="10209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5181600"/>
            <a:ext cx="7772400" cy="1371600"/>
          </a:xfrm>
        </p:spPr>
        <p:txBody>
          <a:bodyPr/>
          <a:lstStyle/>
          <a:p>
            <a:r>
              <a:rPr lang="en-US">
                <a:latin typeface="Arial" charset="0"/>
              </a:rPr>
              <a:t>Smoothed derivative removes noise, but blurs edge. Also finds edges at different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scales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.</a:t>
            </a:r>
          </a:p>
        </p:txBody>
      </p:sp>
      <p:pic>
        <p:nvPicPr>
          <p:cNvPr id="2252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990600"/>
            <a:ext cx="29702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990600"/>
            <a:ext cx="29702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990600"/>
            <a:ext cx="29702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1114425" y="4340225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1 pixel</a:t>
            </a:r>
          </a:p>
        </p:txBody>
      </p:sp>
      <p:sp>
        <p:nvSpPr>
          <p:cNvPr id="225287" name="Text Box 7"/>
          <p:cNvSpPr txBox="1">
            <a:spLocks noChangeArrowheads="1"/>
          </p:cNvSpPr>
          <p:nvPr/>
        </p:nvSpPr>
        <p:spPr bwMode="auto">
          <a:xfrm>
            <a:off x="4119563" y="434022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3 pixels</a:t>
            </a:r>
          </a:p>
        </p:txBody>
      </p:sp>
      <p:sp>
        <p:nvSpPr>
          <p:cNvPr id="225288" name="Text Box 8"/>
          <p:cNvSpPr txBox="1">
            <a:spLocks noChangeArrowheads="1"/>
          </p:cNvSpPr>
          <p:nvPr/>
        </p:nvSpPr>
        <p:spPr bwMode="auto">
          <a:xfrm>
            <a:off x="7091363" y="434022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7 pixels</a:t>
            </a:r>
          </a:p>
        </p:txBody>
      </p:sp>
      <p:sp>
        <p:nvSpPr>
          <p:cNvPr id="22528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</a:rPr>
              <a:t>Scale of Gaussian derivative filter</a:t>
            </a:r>
          </a:p>
        </p:txBody>
      </p:sp>
      <p:sp>
        <p:nvSpPr>
          <p:cNvPr id="225290" name="Text Box 11"/>
          <p:cNvSpPr txBox="1">
            <a:spLocks noChangeArrowheads="1"/>
          </p:cNvSpPr>
          <p:nvPr/>
        </p:nvSpPr>
        <p:spPr bwMode="auto">
          <a:xfrm>
            <a:off x="7342188" y="6477000"/>
            <a:ext cx="1662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16708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80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Let</a:t>
            </a:r>
            <a:r>
              <a:rPr lang="ja-JP" altLang="en-US">
                <a:latin typeface="Adobe Caslon Pro" charset="0"/>
              </a:rPr>
              <a:t>’</a:t>
            </a:r>
            <a:r>
              <a:rPr lang="en-US">
                <a:latin typeface="Adobe Caslon Pro" charset="0"/>
              </a:rPr>
              <a:t>s replace each pixel with a </a:t>
            </a:r>
            <a:r>
              <a:rPr lang="en-US" i="1">
                <a:latin typeface="Adobe Caslon Pro" charset="0"/>
              </a:rPr>
              <a:t>weighted</a:t>
            </a:r>
            <a:r>
              <a:rPr lang="en-US">
                <a:latin typeface="Adobe Caslon Pro" charset="0"/>
              </a:rPr>
              <a:t> average of its neighborhood</a:t>
            </a:r>
          </a:p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The weights are called the </a:t>
            </a:r>
            <a:r>
              <a:rPr lang="en-US" i="1">
                <a:latin typeface="Adobe Caslon Pro" charset="0"/>
              </a:rPr>
              <a:t>filter kernel</a:t>
            </a:r>
          </a:p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What are the weights for the average of a </a:t>
            </a:r>
            <a:br>
              <a:rPr lang="en-US">
                <a:latin typeface="Adobe Caslon Pro" charset="0"/>
              </a:rPr>
            </a:br>
            <a:r>
              <a:rPr lang="en-US">
                <a:latin typeface="Adobe Caslon Pro" charset="0"/>
              </a:rPr>
              <a:t>3x3 neighborhood?</a:t>
            </a:r>
          </a:p>
        </p:txBody>
      </p:sp>
      <p:sp>
        <p:nvSpPr>
          <p:cNvPr id="189443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Moving average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135313" y="3911600"/>
            <a:ext cx="2274887" cy="2413000"/>
            <a:chOff x="1975" y="2464"/>
            <a:chExt cx="1433" cy="1520"/>
          </a:xfrm>
        </p:grpSpPr>
        <p:grpSp>
          <p:nvGrpSpPr>
            <p:cNvPr id="189446" name="Group 4"/>
            <p:cNvGrpSpPr>
              <a:grpSpLocks/>
            </p:cNvGrpSpPr>
            <p:nvPr/>
          </p:nvGrpSpPr>
          <p:grpSpPr bwMode="auto">
            <a:xfrm>
              <a:off x="1975" y="2464"/>
              <a:ext cx="1433" cy="1136"/>
              <a:chOff x="3799" y="2064"/>
              <a:chExt cx="1433" cy="1136"/>
            </a:xfrm>
          </p:grpSpPr>
          <p:grpSp>
            <p:nvGrpSpPr>
              <p:cNvPr id="189448" name="Group 5"/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189450" name="Rectangle 6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1" name="Rectangle 7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2" name="Rectangle 8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3" name="Rectangle 9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4" name="Rectangle 10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5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6" name="Rectangle 12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7" name="Rectangle 13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8" name="Rectangle 14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9" name="Line 15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0" name="Line 16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1" name="Line 17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2" name="Line 18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3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4" name="Line 20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5" name="Line 21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6" name="Line 22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pic>
            <p:nvPicPr>
              <p:cNvPr id="189449" name="Picture 23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9447" name="Text Box 27"/>
            <p:cNvSpPr txBox="1">
              <a:spLocks noChangeArrowheads="1"/>
            </p:cNvSpPr>
            <p:nvPr/>
          </p:nvSpPr>
          <p:spPr bwMode="auto">
            <a:xfrm>
              <a:off x="2352" y="3696"/>
              <a:ext cx="9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>
                  <a:solidFill>
                    <a:prstClr val="black"/>
                  </a:solidFill>
                  <a:cs typeface="Arial" charset="0"/>
                </a:rPr>
                <a:t>“</a:t>
              </a:r>
              <a:r>
                <a:rPr lang="en-US">
                  <a:solidFill>
                    <a:prstClr val="black"/>
                  </a:solidFill>
                  <a:cs typeface="Arial" charset="0"/>
                </a:rPr>
                <a:t>box filter</a:t>
              </a:r>
              <a:r>
                <a:rPr lang="ja-JP" altLang="en-US">
                  <a:solidFill>
                    <a:prstClr val="black"/>
                  </a:solidFill>
                  <a:cs typeface="Arial" charset="0"/>
                </a:rPr>
                <a:t>”</a:t>
              </a: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9445" name="Text Box 29"/>
          <p:cNvSpPr txBox="1">
            <a:spLocks noChangeArrowheads="1"/>
          </p:cNvSpPr>
          <p:nvPr/>
        </p:nvSpPr>
        <p:spPr bwMode="auto">
          <a:xfrm>
            <a:off x="7610475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5400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Defining Convolution</a:t>
            </a:r>
          </a:p>
        </p:txBody>
      </p:sp>
      <p:graphicFrame>
        <p:nvGraphicFramePr>
          <p:cNvPr id="1016835" name="Object 3"/>
          <p:cNvGraphicFramePr>
            <a:graphicFrameLocks noChangeAspect="1"/>
          </p:cNvGraphicFramePr>
          <p:nvPr/>
        </p:nvGraphicFramePr>
        <p:xfrm>
          <a:off x="1066800" y="2133600"/>
          <a:ext cx="7086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4" name="Equation" r:id="rId4" imgW="2361960" imgH="355320" progId="Equation.3">
                  <p:embed/>
                </p:oleObj>
              </mc:Choice>
              <mc:Fallback>
                <p:oleObj name="Equation" r:id="rId4" imgW="23619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086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76600" y="3276600"/>
            <a:ext cx="2362200" cy="2362200"/>
            <a:chOff x="576" y="2496"/>
            <a:chExt cx="1488" cy="1488"/>
          </a:xfrm>
        </p:grpSpPr>
        <p:sp>
          <p:nvSpPr>
            <p:cNvPr id="8206" name="Rectangle 5"/>
            <p:cNvSpPr>
              <a:spLocks noChangeArrowheads="1"/>
            </p:cNvSpPr>
            <p:nvPr/>
          </p:nvSpPr>
          <p:spPr bwMode="auto">
            <a:xfrm>
              <a:off x="576" y="2496"/>
              <a:ext cx="1488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207" name="Text Box 6"/>
            <p:cNvSpPr txBox="1">
              <a:spLocks noChangeArrowheads="1"/>
            </p:cNvSpPr>
            <p:nvPr/>
          </p:nvSpPr>
          <p:spPr bwMode="auto">
            <a:xfrm>
              <a:off x="1255" y="2976"/>
              <a:ext cx="21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i="1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f</a:t>
              </a:r>
            </a:p>
          </p:txBody>
        </p:sp>
      </p:grpSp>
      <p:pic>
        <p:nvPicPr>
          <p:cNvPr id="1016839" name="Picture 7" descr="t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67088"/>
            <a:ext cx="7620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6840" name="Picture 8" descr="t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762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5800" y="2895600"/>
            <a:ext cx="3352800" cy="1219200"/>
            <a:chOff x="576" y="2400"/>
            <a:chExt cx="2112" cy="768"/>
          </a:xfrm>
        </p:grpSpPr>
        <p:pic>
          <p:nvPicPr>
            <p:cNvPr id="8204" name="Picture 10" descr="t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2640"/>
              <a:ext cx="480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5" name="Rectangle 11"/>
            <p:cNvSpPr>
              <a:spLocks noChangeArrowheads="1"/>
            </p:cNvSpPr>
            <p:nvPr/>
          </p:nvSpPr>
          <p:spPr bwMode="auto">
            <a:xfrm>
              <a:off x="576" y="2400"/>
              <a:ext cx="720" cy="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016844" name="Picture 12" descr="t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76600"/>
            <a:ext cx="762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Let </a:t>
            </a:r>
            <a:r>
              <a:rPr lang="en-US" i="1">
                <a:latin typeface="Adobe Caslon Pro" charset="0"/>
              </a:rPr>
              <a:t>f </a:t>
            </a:r>
            <a:r>
              <a:rPr lang="en-US">
                <a:latin typeface="Adobe Caslon Pro" charset="0"/>
              </a:rPr>
              <a:t>be the image and</a:t>
            </a:r>
            <a:r>
              <a:rPr lang="en-US" i="1">
                <a:latin typeface="Adobe Caslon Pro" charset="0"/>
              </a:rPr>
              <a:t> g </a:t>
            </a:r>
            <a:r>
              <a:rPr lang="en-US">
                <a:latin typeface="Adobe Caslon Pro" charset="0"/>
              </a:rPr>
              <a:t>be the kernel. The output of convolving </a:t>
            </a:r>
            <a:r>
              <a:rPr lang="en-US" i="1">
                <a:latin typeface="Adobe Caslon Pro" charset="0"/>
              </a:rPr>
              <a:t>f</a:t>
            </a:r>
            <a:r>
              <a:rPr lang="en-US">
                <a:latin typeface="Adobe Caslon Pro" charset="0"/>
              </a:rPr>
              <a:t> with </a:t>
            </a:r>
            <a:r>
              <a:rPr lang="en-US" i="1">
                <a:latin typeface="Adobe Caslon Pro" charset="0"/>
              </a:rPr>
              <a:t>g</a:t>
            </a:r>
            <a:r>
              <a:rPr lang="en-US">
                <a:latin typeface="Adobe Caslon Pro" charset="0"/>
              </a:rPr>
              <a:t> is denoted </a:t>
            </a:r>
            <a:r>
              <a:rPr lang="en-US" i="1">
                <a:latin typeface="Adobe Caslon Pro" charset="0"/>
              </a:rPr>
              <a:t>f</a:t>
            </a:r>
            <a:r>
              <a:rPr lang="en-US">
                <a:latin typeface="Adobe Caslon Pro" charset="0"/>
              </a:rPr>
              <a:t> * </a:t>
            </a:r>
            <a:r>
              <a:rPr lang="en-US" i="1">
                <a:latin typeface="Adobe Caslon Pro" charset="0"/>
              </a:rPr>
              <a:t>g</a:t>
            </a:r>
            <a:r>
              <a:rPr lang="en-US">
                <a:latin typeface="Adobe Caslon Pro" charset="0"/>
              </a:rPr>
              <a:t>.</a:t>
            </a:r>
          </a:p>
        </p:txBody>
      </p:sp>
      <p:sp>
        <p:nvSpPr>
          <p:cNvPr id="8202" name="Text Box 14"/>
          <p:cNvSpPr txBox="1">
            <a:spLocks noChangeArrowheads="1"/>
          </p:cNvSpPr>
          <p:nvPr/>
        </p:nvSpPr>
        <p:spPr bwMode="auto">
          <a:xfrm>
            <a:off x="7467600" y="6553200"/>
            <a:ext cx="163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F. Durand</a:t>
            </a:r>
          </a:p>
        </p:txBody>
      </p:sp>
      <p:sp>
        <p:nvSpPr>
          <p:cNvPr id="1016847" name="Text Box 15"/>
          <p:cNvSpPr txBox="1">
            <a:spLocks noChangeArrowheads="1"/>
          </p:cNvSpPr>
          <p:nvPr/>
        </p:nvSpPr>
        <p:spPr bwMode="auto">
          <a:xfrm>
            <a:off x="746125" y="5959475"/>
            <a:ext cx="33289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prstClr val="black"/>
                </a:solidFill>
                <a:cs typeface="Arial" charset="0"/>
              </a:rPr>
              <a:t>   Convention: kernel is </a:t>
            </a:r>
            <a:r>
              <a:rPr lang="ja-JP" altLang="en-US">
                <a:solidFill>
                  <a:prstClr val="black"/>
                </a:solidFill>
                <a:cs typeface="Arial" charset="0"/>
              </a:rPr>
              <a:t>“</a:t>
            </a:r>
            <a:r>
              <a:rPr lang="en-US">
                <a:solidFill>
                  <a:prstClr val="black"/>
                </a:solidFill>
                <a:cs typeface="Arial" charset="0"/>
              </a:rPr>
              <a:t>flipped</a:t>
            </a:r>
            <a:r>
              <a:rPr lang="ja-JP" altLang="en-US">
                <a:solidFill>
                  <a:prstClr val="black"/>
                </a:solidFill>
                <a:cs typeface="Arial" charset="0"/>
              </a:rPr>
              <a:t>”</a:t>
            </a:r>
            <a:endParaRPr lang="en-US">
              <a:solidFill>
                <a:prstClr val="black"/>
              </a:solidFill>
              <a:cs typeface="Arial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prstClr val="black"/>
                </a:solidFill>
                <a:cs typeface="Arial" charset="0"/>
              </a:rPr>
              <a:t>   MATLAB: conv2 (also imfilter)</a:t>
            </a:r>
          </a:p>
        </p:txBody>
      </p:sp>
    </p:spTree>
    <p:extLst>
      <p:ext uri="{BB962C8B-B14F-4D97-AF65-F5344CB8AC3E}">
        <p14:creationId xmlns:p14="http://schemas.microsoft.com/office/powerpoint/2010/main" val="10686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30" dur="2000" fill="hold"/>
                                        <p:tgtEl>
                                          <p:spTgt spid="1016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8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Key properties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8153400" cy="5791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b="1">
                <a:latin typeface="Adobe Caslon Pro" charset="0"/>
              </a:rPr>
              <a:t>Linearity:</a:t>
            </a:r>
            <a:r>
              <a:rPr lang="en-US">
                <a:latin typeface="Adobe Caslon Pro" charset="0"/>
              </a:rPr>
              <a:t> filter(</a:t>
            </a:r>
            <a:r>
              <a:rPr lang="en-US" i="1">
                <a:latin typeface="Adobe Caslon Pro" charset="0"/>
              </a:rPr>
              <a:t>f</a:t>
            </a:r>
            <a:r>
              <a:rPr lang="en-US" baseline="-25000">
                <a:latin typeface="Adobe Caslon Pro" charset="0"/>
              </a:rPr>
              <a:t>1</a:t>
            </a:r>
            <a:r>
              <a:rPr lang="en-US">
                <a:latin typeface="Adobe Caslon Pro" charset="0"/>
              </a:rPr>
              <a:t> + </a:t>
            </a:r>
            <a:r>
              <a:rPr lang="en-US" i="1">
                <a:latin typeface="Adobe Caslon Pro" charset="0"/>
              </a:rPr>
              <a:t>f</a:t>
            </a:r>
            <a:r>
              <a:rPr lang="en-US" baseline="-25000">
                <a:latin typeface="Adobe Caslon Pro" charset="0"/>
              </a:rPr>
              <a:t>2</a:t>
            </a:r>
            <a:r>
              <a:rPr lang="en-US">
                <a:latin typeface="Adobe Caslon Pro" charset="0"/>
              </a:rPr>
              <a:t> ) = filter(</a:t>
            </a:r>
            <a:r>
              <a:rPr lang="en-US" i="1">
                <a:latin typeface="Adobe Caslon Pro" charset="0"/>
              </a:rPr>
              <a:t>f</a:t>
            </a:r>
            <a:r>
              <a:rPr lang="en-US" baseline="-25000">
                <a:latin typeface="Adobe Caslon Pro" charset="0"/>
              </a:rPr>
              <a:t>1</a:t>
            </a:r>
            <a:r>
              <a:rPr lang="en-US">
                <a:latin typeface="Adobe Caslon Pro" charset="0"/>
              </a:rPr>
              <a:t>) + filter(</a:t>
            </a:r>
            <a:r>
              <a:rPr lang="en-US" i="1">
                <a:latin typeface="Adobe Caslon Pro" charset="0"/>
              </a:rPr>
              <a:t>f</a:t>
            </a:r>
            <a:r>
              <a:rPr lang="en-US" baseline="-25000">
                <a:latin typeface="Adobe Caslon Pro" charset="0"/>
              </a:rPr>
              <a:t>2</a:t>
            </a:r>
            <a:r>
              <a:rPr lang="en-US">
                <a:latin typeface="Adobe Caslon Pro" charset="0"/>
              </a:rPr>
              <a:t>)</a:t>
            </a:r>
          </a:p>
          <a:p>
            <a:pPr>
              <a:buFontTx/>
              <a:buChar char="•"/>
            </a:pPr>
            <a:endParaRPr lang="en-US">
              <a:latin typeface="Adobe Caslon Pro" charset="0"/>
            </a:endParaRPr>
          </a:p>
          <a:p>
            <a:pPr>
              <a:buFontTx/>
              <a:buChar char="•"/>
            </a:pPr>
            <a:r>
              <a:rPr lang="en-US" b="1">
                <a:latin typeface="Adobe Caslon Pro" charset="0"/>
              </a:rPr>
              <a:t>Shift invariance:</a:t>
            </a:r>
            <a:r>
              <a:rPr lang="en-US">
                <a:latin typeface="Adobe Caslon Pro" charset="0"/>
              </a:rPr>
              <a:t> same behavior regardless of pixel location: filter(shift(</a:t>
            </a:r>
            <a:r>
              <a:rPr lang="en-US" i="1">
                <a:latin typeface="Adobe Caslon Pro" charset="0"/>
              </a:rPr>
              <a:t>f</a:t>
            </a:r>
            <a:r>
              <a:rPr lang="en-US">
                <a:latin typeface="Adobe Caslon Pro" charset="0"/>
              </a:rPr>
              <a:t>)) = shift(filter(</a:t>
            </a:r>
            <a:r>
              <a:rPr lang="en-US" i="1">
                <a:latin typeface="Adobe Caslon Pro" charset="0"/>
              </a:rPr>
              <a:t>f</a:t>
            </a:r>
            <a:r>
              <a:rPr lang="en-US">
                <a:latin typeface="Adobe Caslon Pro" charset="0"/>
              </a:rPr>
              <a:t>))</a:t>
            </a:r>
          </a:p>
          <a:p>
            <a:pPr>
              <a:buFontTx/>
              <a:buChar char="•"/>
            </a:pPr>
            <a:endParaRPr lang="en-US">
              <a:latin typeface="Adobe Caslon Pro" charset="0"/>
            </a:endParaRPr>
          </a:p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Theoretical result: any linear shift-invariant operator can be represented as a convolution</a:t>
            </a:r>
          </a:p>
          <a:p>
            <a:pPr>
              <a:buFontTx/>
              <a:buChar char="•"/>
            </a:pPr>
            <a:endParaRPr lang="en-US"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0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Properties in more detail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915400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700">
                <a:latin typeface="Adobe Caslon Pro" charset="0"/>
              </a:rPr>
              <a:t>Commutative: 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 = 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a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Adobe Caslon Pro" charset="0"/>
              </a:rPr>
              <a:t>Conceptually no difference between filter and signal</a:t>
            </a:r>
          </a:p>
          <a:p>
            <a:pPr lvl="1">
              <a:lnSpc>
                <a:spcPct val="90000"/>
              </a:lnSpc>
            </a:pPr>
            <a:endParaRPr lang="en-US" sz="2400">
              <a:latin typeface="Adobe Caslon Pro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700">
                <a:latin typeface="Adobe Caslon Pro" charset="0"/>
              </a:rPr>
              <a:t>Associative: 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(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c</a:t>
            </a:r>
            <a:r>
              <a:rPr lang="en-US" sz="2700">
                <a:latin typeface="Adobe Caslon Pro" charset="0"/>
              </a:rPr>
              <a:t>) = (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) * </a:t>
            </a:r>
            <a:r>
              <a:rPr lang="en-US" sz="2700" i="1">
                <a:latin typeface="Adobe Caslon Pro" charset="0"/>
              </a:rPr>
              <a:t>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Adobe Caslon Pro" charset="0"/>
              </a:rPr>
              <a:t>Often apply several filters one after another: (((</a:t>
            </a:r>
            <a:r>
              <a:rPr lang="en-US" sz="2400" i="1">
                <a:latin typeface="Adobe Caslon Pro" charset="0"/>
              </a:rPr>
              <a:t>a</a:t>
            </a:r>
            <a:r>
              <a:rPr lang="en-US" sz="2400">
                <a:latin typeface="Adobe Caslon Pro" charset="0"/>
              </a:rPr>
              <a:t> * </a:t>
            </a:r>
            <a:r>
              <a:rPr lang="en-US" sz="2400" i="1">
                <a:latin typeface="Adobe Caslon Pro" charset="0"/>
              </a:rPr>
              <a:t>b</a:t>
            </a:r>
            <a:r>
              <a:rPr lang="en-US" sz="2400" baseline="-25000">
                <a:latin typeface="Adobe Caslon Pro" charset="0"/>
              </a:rPr>
              <a:t>1</a:t>
            </a:r>
            <a:r>
              <a:rPr lang="en-US" sz="2400">
                <a:latin typeface="Adobe Caslon Pro" charset="0"/>
              </a:rPr>
              <a:t>) * </a:t>
            </a:r>
            <a:r>
              <a:rPr lang="en-US" sz="2400" i="1">
                <a:latin typeface="Adobe Caslon Pro" charset="0"/>
              </a:rPr>
              <a:t>b</a:t>
            </a:r>
            <a:r>
              <a:rPr lang="en-US" sz="2400" baseline="-25000">
                <a:latin typeface="Adobe Caslon Pro" charset="0"/>
              </a:rPr>
              <a:t>2</a:t>
            </a:r>
            <a:r>
              <a:rPr lang="en-US" sz="2400">
                <a:latin typeface="Adobe Caslon Pro" charset="0"/>
              </a:rPr>
              <a:t>) * </a:t>
            </a:r>
            <a:r>
              <a:rPr lang="en-US" sz="2400" i="1">
                <a:latin typeface="Adobe Caslon Pro" charset="0"/>
              </a:rPr>
              <a:t>b</a:t>
            </a:r>
            <a:r>
              <a:rPr lang="en-US" sz="2400" baseline="-25000">
                <a:latin typeface="Adobe Caslon Pro" charset="0"/>
              </a:rPr>
              <a:t>3</a:t>
            </a:r>
            <a:r>
              <a:rPr lang="en-US" sz="2400">
                <a:latin typeface="Adobe Caslon Pro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Adobe Caslon Pro" charset="0"/>
              </a:rPr>
              <a:t>This is equivalent to applying one filter: a * (</a:t>
            </a:r>
            <a:r>
              <a:rPr lang="en-US" sz="2400" i="1">
                <a:latin typeface="Adobe Caslon Pro" charset="0"/>
              </a:rPr>
              <a:t>b</a:t>
            </a:r>
            <a:r>
              <a:rPr lang="en-US" sz="2400" baseline="-25000">
                <a:latin typeface="Adobe Caslon Pro" charset="0"/>
              </a:rPr>
              <a:t>1</a:t>
            </a:r>
            <a:r>
              <a:rPr lang="en-US" sz="2400">
                <a:latin typeface="Adobe Caslon Pro" charset="0"/>
              </a:rPr>
              <a:t> * </a:t>
            </a:r>
            <a:r>
              <a:rPr lang="en-US" sz="2400" i="1">
                <a:latin typeface="Adobe Caslon Pro" charset="0"/>
              </a:rPr>
              <a:t>b</a:t>
            </a:r>
            <a:r>
              <a:rPr lang="en-US" sz="2400" baseline="-25000">
                <a:latin typeface="Adobe Caslon Pro" charset="0"/>
              </a:rPr>
              <a:t>2</a:t>
            </a:r>
            <a:r>
              <a:rPr lang="en-US" sz="2400">
                <a:latin typeface="Adobe Caslon Pro" charset="0"/>
              </a:rPr>
              <a:t> * </a:t>
            </a:r>
            <a:r>
              <a:rPr lang="en-US" sz="2400" i="1">
                <a:latin typeface="Adobe Caslon Pro" charset="0"/>
              </a:rPr>
              <a:t>b</a:t>
            </a:r>
            <a:r>
              <a:rPr lang="en-US" sz="2400" baseline="-25000">
                <a:latin typeface="Adobe Caslon Pro" charset="0"/>
              </a:rPr>
              <a:t>3</a:t>
            </a:r>
            <a:r>
              <a:rPr lang="en-US" sz="2400">
                <a:latin typeface="Adobe Caslon Pro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400">
              <a:latin typeface="Adobe Caslon Pro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700">
                <a:latin typeface="Adobe Caslon Pro" charset="0"/>
              </a:rPr>
              <a:t>Distributes over addition: 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(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 + </a:t>
            </a:r>
            <a:r>
              <a:rPr lang="en-US" sz="2700" i="1">
                <a:latin typeface="Adobe Caslon Pro" charset="0"/>
              </a:rPr>
              <a:t>c</a:t>
            </a:r>
            <a:r>
              <a:rPr lang="en-US" sz="2700">
                <a:latin typeface="Adobe Caslon Pro" charset="0"/>
              </a:rPr>
              <a:t>) = (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) + (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c</a:t>
            </a:r>
            <a:r>
              <a:rPr lang="en-US" sz="2700">
                <a:latin typeface="Adobe Caslon Pro" charset="0"/>
              </a:rPr>
              <a:t>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sz="2700">
              <a:latin typeface="Adobe Caslon Pro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700">
                <a:latin typeface="Adobe Caslon Pro" charset="0"/>
              </a:rPr>
              <a:t>Scalars factor out: </a:t>
            </a:r>
            <a:r>
              <a:rPr lang="en-US" sz="2700" i="1">
                <a:latin typeface="Adobe Caslon Pro" charset="0"/>
              </a:rPr>
              <a:t>ka * b = a * kb = k </a:t>
            </a:r>
            <a:r>
              <a:rPr lang="en-US" sz="2700">
                <a:latin typeface="Adobe Caslon Pro" charset="0"/>
              </a:rPr>
              <a:t>(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b</a:t>
            </a:r>
            <a:r>
              <a:rPr lang="en-US" sz="2700">
                <a:latin typeface="Adobe Caslon Pro" charset="0"/>
              </a:rPr>
              <a:t>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sz="2700">
              <a:latin typeface="Adobe Caslon Pro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700">
                <a:latin typeface="Adobe Caslon Pro" charset="0"/>
              </a:rPr>
              <a:t>Identity: unit impulse </a:t>
            </a:r>
            <a:r>
              <a:rPr lang="en-US" sz="2700" i="1">
                <a:latin typeface="Adobe Caslon Pro" charset="0"/>
              </a:rPr>
              <a:t>e</a:t>
            </a:r>
            <a:r>
              <a:rPr lang="en-US" sz="2700">
                <a:latin typeface="Adobe Caslon Pro" charset="0"/>
              </a:rPr>
              <a:t> = […, 0, 0, 1, 0, 0, …], </a:t>
            </a:r>
            <a:r>
              <a:rPr lang="en-US" sz="2700" i="1">
                <a:latin typeface="Adobe Caslon Pro" charset="0"/>
              </a:rPr>
              <a:t>a</a:t>
            </a:r>
            <a:r>
              <a:rPr lang="en-US" sz="2700">
                <a:latin typeface="Adobe Caslon Pro" charset="0"/>
              </a:rPr>
              <a:t> * </a:t>
            </a:r>
            <a:r>
              <a:rPr lang="en-US" sz="2700" i="1">
                <a:latin typeface="Adobe Caslon Pro" charset="0"/>
              </a:rPr>
              <a:t>e</a:t>
            </a:r>
            <a:r>
              <a:rPr lang="en-US" sz="2700">
                <a:latin typeface="Adobe Caslon Pro" charset="0"/>
              </a:rPr>
              <a:t> = </a:t>
            </a:r>
            <a:r>
              <a:rPr lang="en-US" sz="2700" i="1">
                <a:latin typeface="Adobe Caslon Pro" charset="0"/>
              </a:rPr>
              <a:t>a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400"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Annoying details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dobe Caslon Pro" charset="0"/>
              </a:rPr>
              <a:t>What about near the edge?</a:t>
            </a:r>
          </a:p>
          <a:p>
            <a:pPr lvl="1"/>
            <a:r>
              <a:rPr lang="en-US">
                <a:latin typeface="Adobe Caslon Pro" charset="0"/>
              </a:rPr>
              <a:t>the filter window falls off the edge of the image</a:t>
            </a:r>
          </a:p>
          <a:p>
            <a:pPr lvl="1"/>
            <a:r>
              <a:rPr lang="en-US">
                <a:latin typeface="Adobe Caslon Pro" charset="0"/>
              </a:rPr>
              <a:t>need to extrapolate</a:t>
            </a:r>
          </a:p>
          <a:p>
            <a:pPr lvl="1"/>
            <a:r>
              <a:rPr lang="en-US">
                <a:latin typeface="Adobe Caslon Pro" charset="0"/>
              </a:rPr>
              <a:t>methods:</a:t>
            </a:r>
          </a:p>
          <a:p>
            <a:pPr lvl="2"/>
            <a:r>
              <a:rPr lang="en-US">
                <a:latin typeface="Adobe Caslon Pro" charset="0"/>
              </a:rPr>
              <a:t>clip filter (black)</a:t>
            </a:r>
          </a:p>
          <a:p>
            <a:pPr lvl="2"/>
            <a:r>
              <a:rPr lang="en-US">
                <a:latin typeface="Adobe Caslon Pro" charset="0"/>
              </a:rPr>
              <a:t>wrap around</a:t>
            </a:r>
          </a:p>
          <a:p>
            <a:pPr lvl="2"/>
            <a:r>
              <a:rPr lang="en-US">
                <a:latin typeface="Adobe Caslon Pro" charset="0"/>
              </a:rPr>
              <a:t>copy edge</a:t>
            </a:r>
          </a:p>
          <a:p>
            <a:pPr lvl="2"/>
            <a:r>
              <a:rPr lang="en-US">
                <a:latin typeface="Adobe Caslon Pro" charset="0"/>
              </a:rPr>
              <a:t>reflect across edge</a:t>
            </a:r>
          </a:p>
        </p:txBody>
      </p:sp>
      <p:pic>
        <p:nvPicPr>
          <p:cNvPr id="193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53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cs typeface="Arial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26248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1348</Words>
  <Application>Microsoft Office PowerPoint</Application>
  <PresentationFormat>On-screen Show (4:3)</PresentationFormat>
  <Paragraphs>352</Paragraphs>
  <Slides>40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ＭＳ Ｐゴシック</vt:lpstr>
      <vt:lpstr>Adobe Caslon Pro</vt:lpstr>
      <vt:lpstr>Albertus Extra Bold</vt:lpstr>
      <vt:lpstr>Arial</vt:lpstr>
      <vt:lpstr>Calibri</vt:lpstr>
      <vt:lpstr>Courier New</vt:lpstr>
      <vt:lpstr>Symbol</vt:lpstr>
      <vt:lpstr>Tahoma</vt:lpstr>
      <vt:lpstr>Times</vt:lpstr>
      <vt:lpstr>Times New Roman</vt:lpstr>
      <vt:lpstr>6_Office Theme</vt:lpstr>
      <vt:lpstr>1_Default Design</vt:lpstr>
      <vt:lpstr>Blank Presentation</vt:lpstr>
      <vt:lpstr>Equation</vt:lpstr>
      <vt:lpstr>Image</vt:lpstr>
      <vt:lpstr>Photo Editor Photo</vt:lpstr>
      <vt:lpstr>Image Filtering</vt:lpstr>
      <vt:lpstr>Overview of Filtering</vt:lpstr>
      <vt:lpstr>Overview of Filtering</vt:lpstr>
      <vt:lpstr>Motivation: Noise reduction</vt:lpstr>
      <vt:lpstr>Moving average</vt:lpstr>
      <vt:lpstr>Defining Convolution</vt:lpstr>
      <vt:lpstr>Key properties</vt:lpstr>
      <vt:lpstr>Properties in more detail</vt:lpstr>
      <vt:lpstr>Annoying details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Blurring the G component</vt:lpstr>
      <vt:lpstr>Blurring the R component</vt:lpstr>
      <vt:lpstr>Blurring the B component</vt:lpstr>
      <vt:lpstr>Overview of Filtering</vt:lpstr>
      <vt:lpstr>Smoothing with box filter revisited</vt:lpstr>
      <vt:lpstr>Smoothing with box filter revisited</vt:lpstr>
      <vt:lpstr>Gaussian Kernel</vt:lpstr>
      <vt:lpstr>Choosing kernel width</vt:lpstr>
      <vt:lpstr>Choosing kernel width</vt:lpstr>
      <vt:lpstr>Example: Smoothing with a Gaussian</vt:lpstr>
      <vt:lpstr>Mean vs. Gaussian filtering</vt:lpstr>
      <vt:lpstr>Gaussian filters</vt:lpstr>
      <vt:lpstr>Separability of the Gaussian filter</vt:lpstr>
      <vt:lpstr>Separability example</vt:lpstr>
      <vt:lpstr>Overview of Filtering</vt:lpstr>
      <vt:lpstr>Alternative idea: Median filtering</vt:lpstr>
      <vt:lpstr>Median filter</vt:lpstr>
      <vt:lpstr>Median filtering results</vt:lpstr>
      <vt:lpstr>Median vs. Gaussian filtering</vt:lpstr>
      <vt:lpstr>Derivative of Gaussian filter</vt:lpstr>
      <vt:lpstr>Effect of  (Gaussian kernel spread/size)</vt:lpstr>
      <vt:lpstr>Scale of Gaussian derivative filter</vt:lpstr>
    </vt:vector>
  </TitlesOfParts>
  <Company>CIMS, New York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Filtering</dc:title>
  <dc:creator>Rob Fergus</dc:creator>
  <cp:lastModifiedBy>Venky</cp:lastModifiedBy>
  <cp:revision>3</cp:revision>
  <dcterms:created xsi:type="dcterms:W3CDTF">2012-01-31T02:39:42Z</dcterms:created>
  <dcterms:modified xsi:type="dcterms:W3CDTF">2015-02-23T18:42:19Z</dcterms:modified>
</cp:coreProperties>
</file>